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6"/>
  </p:notesMasterIdLst>
  <p:sldIdLst>
    <p:sldId id="408" r:id="rId2"/>
    <p:sldId id="409" r:id="rId3"/>
    <p:sldId id="410" r:id="rId4"/>
    <p:sldId id="378" r:id="rId5"/>
    <p:sldId id="379" r:id="rId6"/>
    <p:sldId id="380" r:id="rId7"/>
    <p:sldId id="411" r:id="rId8"/>
    <p:sldId id="413" r:id="rId9"/>
    <p:sldId id="386" r:id="rId10"/>
    <p:sldId id="387" r:id="rId11"/>
    <p:sldId id="388" r:id="rId12"/>
    <p:sldId id="392" r:id="rId13"/>
    <p:sldId id="399" r:id="rId14"/>
    <p:sldId id="400" r:id="rId15"/>
    <p:sldId id="404" r:id="rId16"/>
    <p:sldId id="402" r:id="rId17"/>
    <p:sldId id="406" r:id="rId18"/>
    <p:sldId id="403" r:id="rId19"/>
    <p:sldId id="331" r:id="rId20"/>
    <p:sldId id="407" r:id="rId21"/>
    <p:sldId id="332" r:id="rId22"/>
    <p:sldId id="330" r:id="rId23"/>
    <p:sldId id="316" r:id="rId24"/>
    <p:sldId id="315" r:id="rId25"/>
    <p:sldId id="349" r:id="rId26"/>
    <p:sldId id="317" r:id="rId27"/>
    <p:sldId id="353" r:id="rId28"/>
    <p:sldId id="354" r:id="rId29"/>
    <p:sldId id="356" r:id="rId30"/>
    <p:sldId id="357" r:id="rId31"/>
    <p:sldId id="358" r:id="rId32"/>
    <p:sldId id="359" r:id="rId33"/>
    <p:sldId id="364" r:id="rId34"/>
    <p:sldId id="366" r:id="rId35"/>
    <p:sldId id="367" r:id="rId36"/>
    <p:sldId id="369" r:id="rId37"/>
    <p:sldId id="370" r:id="rId38"/>
    <p:sldId id="320" r:id="rId39"/>
    <p:sldId id="371" r:id="rId40"/>
    <p:sldId id="373" r:id="rId41"/>
    <p:sldId id="374" r:id="rId42"/>
    <p:sldId id="376" r:id="rId43"/>
    <p:sldId id="377"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4814"/>
    <a:srgbClr val="E8FAD2"/>
    <a:srgbClr val="3A621C"/>
    <a:srgbClr val="5C9B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21" autoAdjust="0"/>
  </p:normalViewPr>
  <p:slideViewPr>
    <p:cSldViewPr snapToGrid="0">
      <p:cViewPr varScale="1">
        <p:scale>
          <a:sx n="103" d="100"/>
          <a:sy n="103" d="100"/>
        </p:scale>
        <p:origin x="-816" y="-150"/>
      </p:cViewPr>
      <p:guideLst>
        <p:guide orient="horz" pos="2160"/>
        <p:guide pos="3840"/>
      </p:guideLst>
    </p:cSldViewPr>
  </p:slideViewPr>
  <p:outlineViewPr>
    <p:cViewPr>
      <p:scale>
        <a:sx n="33" d="100"/>
        <a:sy n="33" d="100"/>
      </p:scale>
      <p:origin x="0" y="-13482"/>
    </p:cViewPr>
  </p:outlineViewPr>
  <p:notesTextViewPr>
    <p:cViewPr>
      <p:scale>
        <a:sx n="1" d="1"/>
        <a:sy n="1" d="1"/>
      </p:scale>
      <p:origin x="0" y="0"/>
    </p:cViewPr>
  </p:notesTextViewPr>
  <p:sorterViewPr>
    <p:cViewPr>
      <p:scale>
        <a:sx n="31" d="100"/>
        <a:sy n="3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elby%20Hamilton\Documents\ASHRAE%20SH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elby%20Hamilton\Documents\ASHRAE%20SH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elby%20Hamilton\Documents\ASHRAE%20SHR%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strRef>
              <c:f>Sheet1!$D$66</c:f>
              <c:strCache>
                <c:ptCount val="1"/>
                <c:pt idx="0">
                  <c:v>Albuquerque</c:v>
                </c:pt>
              </c:strCache>
            </c:strRef>
          </c:tx>
          <c:marker>
            <c:symbol val="none"/>
          </c:marker>
          <c:xVal>
            <c:numRef>
              <c:f>Sheet1!$C$67:$C$92</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Sheet1!$D$67:$D$92</c:f>
              <c:numCache>
                <c:formatCode>0.00%</c:formatCode>
                <c:ptCount val="26"/>
                <c:pt idx="1">
                  <c:v>8.0000000000000224E-2</c:v>
                </c:pt>
                <c:pt idx="2">
                  <c:v>8.0000000000000224E-2</c:v>
                </c:pt>
                <c:pt idx="3">
                  <c:v>8.0000000000000224E-2</c:v>
                </c:pt>
                <c:pt idx="4">
                  <c:v>8.0000000000000224E-2</c:v>
                </c:pt>
                <c:pt idx="5">
                  <c:v>8.0000000000000224E-2</c:v>
                </c:pt>
                <c:pt idx="6">
                  <c:v>8.0000000000000224E-2</c:v>
                </c:pt>
                <c:pt idx="7">
                  <c:v>8.0000000000000224E-2</c:v>
                </c:pt>
                <c:pt idx="8">
                  <c:v>8.0000000000000224E-2</c:v>
                </c:pt>
                <c:pt idx="9">
                  <c:v>9.0000000000000066E-2</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numCache>
            </c:numRef>
          </c:yVal>
        </c:ser>
        <c:ser>
          <c:idx val="1"/>
          <c:order val="1"/>
          <c:tx>
            <c:strRef>
              <c:f>Sheet1!$E$66</c:f>
              <c:strCache>
                <c:ptCount val="1"/>
                <c:pt idx="0">
                  <c:v>Boston</c:v>
                </c:pt>
              </c:strCache>
            </c:strRef>
          </c:tx>
          <c:spPr>
            <a:ln>
              <a:solidFill>
                <a:srgbClr val="FF0000"/>
              </a:solidFill>
            </a:ln>
          </c:spPr>
          <c:marker>
            <c:symbol val="none"/>
          </c:marker>
          <c:xVal>
            <c:numRef>
              <c:f>Sheet1!$C$67:$C$92</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Sheet1!$E$67:$E$92</c:f>
              <c:numCache>
                <c:formatCode>0.00%</c:formatCode>
                <c:ptCount val="26"/>
                <c:pt idx="1">
                  <c:v>0.17000000000000004</c:v>
                </c:pt>
                <c:pt idx="2">
                  <c:v>0.17000000000000004</c:v>
                </c:pt>
                <c:pt idx="3">
                  <c:v>0.17000000000000004</c:v>
                </c:pt>
                <c:pt idx="4">
                  <c:v>0.17000000000000004</c:v>
                </c:pt>
                <c:pt idx="5">
                  <c:v>0.17000000000000004</c:v>
                </c:pt>
                <c:pt idx="6">
                  <c:v>0.17000000000000004</c:v>
                </c:pt>
                <c:pt idx="7">
                  <c:v>0.17000000000000004</c:v>
                </c:pt>
                <c:pt idx="8">
                  <c:v>0.17000000000000004</c:v>
                </c:pt>
                <c:pt idx="9">
                  <c:v>0.22500000000000073</c:v>
                </c:pt>
                <c:pt idx="10">
                  <c:v>0.28000000000000008</c:v>
                </c:pt>
                <c:pt idx="11">
                  <c:v>0.28000000000000008</c:v>
                </c:pt>
                <c:pt idx="12">
                  <c:v>0.28000000000000008</c:v>
                </c:pt>
                <c:pt idx="13">
                  <c:v>0.28000000000000008</c:v>
                </c:pt>
                <c:pt idx="14">
                  <c:v>0.28000000000000008</c:v>
                </c:pt>
                <c:pt idx="15">
                  <c:v>0.28000000000000008</c:v>
                </c:pt>
                <c:pt idx="16">
                  <c:v>0.28000000000000008</c:v>
                </c:pt>
                <c:pt idx="17">
                  <c:v>0.28000000000000008</c:v>
                </c:pt>
                <c:pt idx="18">
                  <c:v>0.28000000000000008</c:v>
                </c:pt>
                <c:pt idx="19">
                  <c:v>0.30000000000000032</c:v>
                </c:pt>
                <c:pt idx="20">
                  <c:v>0.30000000000000032</c:v>
                </c:pt>
                <c:pt idx="21">
                  <c:v>0.30000000000000032</c:v>
                </c:pt>
                <c:pt idx="22">
                  <c:v>0.30000000000000032</c:v>
                </c:pt>
                <c:pt idx="23">
                  <c:v>0.30000000000000032</c:v>
                </c:pt>
                <c:pt idx="24">
                  <c:v>0.30000000000000032</c:v>
                </c:pt>
                <c:pt idx="25">
                  <c:v>0.30000000000000032</c:v>
                </c:pt>
              </c:numCache>
            </c:numRef>
          </c:yVal>
        </c:ser>
        <c:ser>
          <c:idx val="2"/>
          <c:order val="2"/>
          <c:tx>
            <c:strRef>
              <c:f>Sheet1!$F$66</c:f>
              <c:strCache>
                <c:ptCount val="1"/>
                <c:pt idx="0">
                  <c:v>Atlanta</c:v>
                </c:pt>
              </c:strCache>
            </c:strRef>
          </c:tx>
          <c:spPr>
            <a:ln>
              <a:solidFill>
                <a:srgbClr val="00B050"/>
              </a:solidFill>
            </a:ln>
          </c:spPr>
          <c:marker>
            <c:symbol val="none"/>
          </c:marker>
          <c:xVal>
            <c:numRef>
              <c:f>Sheet1!$C$67:$C$92</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Sheet1!$F$67:$F$92</c:f>
              <c:numCache>
                <c:formatCode>0.00%</c:formatCode>
                <c:ptCount val="26"/>
                <c:pt idx="1">
                  <c:v>0.19000000000000061</c:v>
                </c:pt>
                <c:pt idx="2">
                  <c:v>0.19000000000000061</c:v>
                </c:pt>
                <c:pt idx="3">
                  <c:v>0.19000000000000061</c:v>
                </c:pt>
                <c:pt idx="4">
                  <c:v>0.19000000000000061</c:v>
                </c:pt>
                <c:pt idx="5">
                  <c:v>0.19000000000000061</c:v>
                </c:pt>
                <c:pt idx="6">
                  <c:v>0.19000000000000061</c:v>
                </c:pt>
                <c:pt idx="7">
                  <c:v>0.19000000000000061</c:v>
                </c:pt>
                <c:pt idx="8">
                  <c:v>0.19000000000000061</c:v>
                </c:pt>
                <c:pt idx="9">
                  <c:v>0.25</c:v>
                </c:pt>
                <c:pt idx="10">
                  <c:v>0.32000000000000273</c:v>
                </c:pt>
                <c:pt idx="11">
                  <c:v>0.32000000000000273</c:v>
                </c:pt>
                <c:pt idx="12">
                  <c:v>0.32000000000000273</c:v>
                </c:pt>
                <c:pt idx="13">
                  <c:v>0.32000000000000273</c:v>
                </c:pt>
                <c:pt idx="14">
                  <c:v>0.32000000000000273</c:v>
                </c:pt>
                <c:pt idx="15">
                  <c:v>0.32000000000000273</c:v>
                </c:pt>
                <c:pt idx="16">
                  <c:v>0.32000000000000273</c:v>
                </c:pt>
                <c:pt idx="17">
                  <c:v>0.32000000000000273</c:v>
                </c:pt>
                <c:pt idx="18">
                  <c:v>0.32000000000000273</c:v>
                </c:pt>
                <c:pt idx="19">
                  <c:v>0.33000000000000301</c:v>
                </c:pt>
                <c:pt idx="20">
                  <c:v>0.33000000000000301</c:v>
                </c:pt>
                <c:pt idx="21">
                  <c:v>0.33000000000000301</c:v>
                </c:pt>
                <c:pt idx="22">
                  <c:v>0.33000000000000301</c:v>
                </c:pt>
                <c:pt idx="23">
                  <c:v>0.33000000000000301</c:v>
                </c:pt>
                <c:pt idx="24">
                  <c:v>0.33000000000000301</c:v>
                </c:pt>
                <c:pt idx="25">
                  <c:v>0.33000000000000301</c:v>
                </c:pt>
              </c:numCache>
            </c:numRef>
          </c:yVal>
        </c:ser>
        <c:ser>
          <c:idx val="3"/>
          <c:order val="3"/>
          <c:tx>
            <c:strRef>
              <c:f>Sheet1!$G$66</c:f>
              <c:strCache>
                <c:ptCount val="1"/>
                <c:pt idx="0">
                  <c:v>Miami</c:v>
                </c:pt>
              </c:strCache>
            </c:strRef>
          </c:tx>
          <c:spPr>
            <a:ln>
              <a:solidFill>
                <a:srgbClr val="7030A0"/>
              </a:solidFill>
            </a:ln>
          </c:spPr>
          <c:marker>
            <c:symbol val="none"/>
          </c:marker>
          <c:xVal>
            <c:numRef>
              <c:f>Sheet1!$C$67:$C$92</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Sheet1!$G$67:$G$92</c:f>
              <c:numCache>
                <c:formatCode>0.00%</c:formatCode>
                <c:ptCount val="26"/>
                <c:pt idx="1">
                  <c:v>0.21000000000000021</c:v>
                </c:pt>
                <c:pt idx="2">
                  <c:v>0.21000000000000021</c:v>
                </c:pt>
                <c:pt idx="3">
                  <c:v>0.21000000000000021</c:v>
                </c:pt>
                <c:pt idx="4">
                  <c:v>0.21000000000000021</c:v>
                </c:pt>
                <c:pt idx="5">
                  <c:v>0.21000000000000021</c:v>
                </c:pt>
                <c:pt idx="6">
                  <c:v>0.21000000000000021</c:v>
                </c:pt>
                <c:pt idx="7">
                  <c:v>0.21000000000000021</c:v>
                </c:pt>
                <c:pt idx="8">
                  <c:v>0.21000000000000021</c:v>
                </c:pt>
                <c:pt idx="9">
                  <c:v>0.27500000000000002</c:v>
                </c:pt>
                <c:pt idx="10">
                  <c:v>0.33000000000000301</c:v>
                </c:pt>
                <c:pt idx="11">
                  <c:v>0.33000000000000301</c:v>
                </c:pt>
                <c:pt idx="12">
                  <c:v>0.33000000000000301</c:v>
                </c:pt>
                <c:pt idx="13">
                  <c:v>0.33000000000000301</c:v>
                </c:pt>
                <c:pt idx="14">
                  <c:v>0.33000000000000301</c:v>
                </c:pt>
                <c:pt idx="15">
                  <c:v>0.33000000000000301</c:v>
                </c:pt>
                <c:pt idx="16">
                  <c:v>0.33000000000000301</c:v>
                </c:pt>
                <c:pt idx="17">
                  <c:v>0.33000000000000301</c:v>
                </c:pt>
                <c:pt idx="18">
                  <c:v>0.33000000000000301</c:v>
                </c:pt>
                <c:pt idx="19">
                  <c:v>0.4</c:v>
                </c:pt>
                <c:pt idx="20">
                  <c:v>0.4</c:v>
                </c:pt>
                <c:pt idx="21">
                  <c:v>0.4</c:v>
                </c:pt>
                <c:pt idx="22">
                  <c:v>0.4</c:v>
                </c:pt>
                <c:pt idx="23">
                  <c:v>0.4</c:v>
                </c:pt>
                <c:pt idx="24">
                  <c:v>0.4</c:v>
                </c:pt>
                <c:pt idx="25">
                  <c:v>0.4</c:v>
                </c:pt>
              </c:numCache>
            </c:numRef>
          </c:yVal>
        </c:ser>
        <c:dLbls/>
        <c:axId val="148921344"/>
        <c:axId val="148935424"/>
      </c:scatterChart>
      <c:valAx>
        <c:axId val="148921344"/>
        <c:scaling>
          <c:orientation val="minMax"/>
          <c:max val="2005"/>
          <c:min val="1980"/>
        </c:scaling>
        <c:axPos val="b"/>
        <c:numFmt formatCode="General" sourceLinked="1"/>
        <c:majorTickMark val="none"/>
        <c:tickLblPos val="nextTo"/>
        <c:crossAx val="148935424"/>
        <c:crosses val="autoZero"/>
        <c:crossBetween val="midCat"/>
      </c:valAx>
      <c:valAx>
        <c:axId val="148935424"/>
        <c:scaling>
          <c:orientation val="minMax"/>
          <c:max val="1"/>
          <c:min val="0"/>
        </c:scaling>
        <c:axPos val="l"/>
        <c:majorGridlines/>
        <c:numFmt formatCode="0%" sourceLinked="0"/>
        <c:majorTickMark val="none"/>
        <c:tickLblPos val="nextTo"/>
        <c:crossAx val="148921344"/>
        <c:crosses val="autoZero"/>
        <c:crossBetween val="midCat"/>
        <c:majorUnit val="0.1"/>
      </c:valAx>
    </c:plotArea>
    <c:legend>
      <c:legendPos val="r"/>
      <c:layout>
        <c:manualLayout>
          <c:xMode val="edge"/>
          <c:yMode val="edge"/>
          <c:x val="0.82805258463833387"/>
          <c:y val="3.973836854441954E-2"/>
          <c:w val="0.15653389404242923"/>
          <c:h val="0.25000013607493476"/>
        </c:manualLayout>
      </c:layout>
      <c:txPr>
        <a:bodyPr/>
        <a:lstStyle/>
        <a:p>
          <a:pPr>
            <a:defRPr>
              <a:solidFill>
                <a:schemeClr val="bg1"/>
              </a:solidFill>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200" dirty="0">
                <a:solidFill>
                  <a:schemeClr val="accent1">
                    <a:lumMod val="75000"/>
                  </a:schemeClr>
                </a:solidFill>
              </a:rPr>
              <a:t>Shoulder/Part Load Design Conditions</a:t>
            </a:r>
          </a:p>
        </c:rich>
      </c:tx>
      <c:layout/>
    </c:title>
    <c:plotArea>
      <c:layout>
        <c:manualLayout>
          <c:layoutTarget val="inner"/>
          <c:xMode val="edge"/>
          <c:yMode val="edge"/>
          <c:x val="0.16691405820539967"/>
          <c:y val="0.16663511630876018"/>
          <c:w val="0.77772444265320795"/>
          <c:h val="0.59175411051803561"/>
        </c:manualLayout>
      </c:layout>
      <c:scatterChart>
        <c:scatterStyle val="lineMarker"/>
        <c:ser>
          <c:idx val="0"/>
          <c:order val="0"/>
          <c:tx>
            <c:strRef>
              <c:f>Sheet1!$D$29</c:f>
              <c:strCache>
                <c:ptCount val="1"/>
                <c:pt idx="0">
                  <c:v>Albuquerque</c:v>
                </c:pt>
              </c:strCache>
            </c:strRef>
          </c:tx>
          <c:marker>
            <c:symbol val="none"/>
          </c:marker>
          <c:xVal>
            <c:numRef>
              <c:f>Sheet1!$C$30:$C$55</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Sheet1!$D$30:$D$55</c:f>
              <c:numCache>
                <c:formatCode>0%</c:formatCode>
                <c:ptCount val="26"/>
                <c:pt idx="1">
                  <c:v>0.19</c:v>
                </c:pt>
                <c:pt idx="2">
                  <c:v>0.19</c:v>
                </c:pt>
                <c:pt idx="3">
                  <c:v>0.19</c:v>
                </c:pt>
                <c:pt idx="4">
                  <c:v>0.19</c:v>
                </c:pt>
                <c:pt idx="5">
                  <c:v>0.19</c:v>
                </c:pt>
                <c:pt idx="6">
                  <c:v>0.19</c:v>
                </c:pt>
                <c:pt idx="7">
                  <c:v>0.19</c:v>
                </c:pt>
                <c:pt idx="8">
                  <c:v>0.19</c:v>
                </c:pt>
                <c:pt idx="9">
                  <c:v>0.42000000000000032</c:v>
                </c:pt>
                <c:pt idx="10">
                  <c:v>0.42000000000000032</c:v>
                </c:pt>
                <c:pt idx="11">
                  <c:v>0.42000000000000032</c:v>
                </c:pt>
                <c:pt idx="12">
                  <c:v>0.42000000000000032</c:v>
                </c:pt>
                <c:pt idx="13">
                  <c:v>0.42000000000000032</c:v>
                </c:pt>
                <c:pt idx="14">
                  <c:v>0.42000000000000032</c:v>
                </c:pt>
                <c:pt idx="15">
                  <c:v>0.42000000000000032</c:v>
                </c:pt>
                <c:pt idx="16">
                  <c:v>0.42000000000000032</c:v>
                </c:pt>
                <c:pt idx="17">
                  <c:v>0.42000000000000032</c:v>
                </c:pt>
                <c:pt idx="18">
                  <c:v>0.45</c:v>
                </c:pt>
                <c:pt idx="19">
                  <c:v>0.45</c:v>
                </c:pt>
                <c:pt idx="20">
                  <c:v>0.45</c:v>
                </c:pt>
                <c:pt idx="21">
                  <c:v>0.45</c:v>
                </c:pt>
                <c:pt idx="22">
                  <c:v>0.45</c:v>
                </c:pt>
                <c:pt idx="23">
                  <c:v>0.45</c:v>
                </c:pt>
                <c:pt idx="24">
                  <c:v>0.45</c:v>
                </c:pt>
                <c:pt idx="25">
                  <c:v>0.45</c:v>
                </c:pt>
              </c:numCache>
            </c:numRef>
          </c:yVal>
        </c:ser>
        <c:ser>
          <c:idx val="1"/>
          <c:order val="1"/>
          <c:tx>
            <c:strRef>
              <c:f>Sheet1!$E$29</c:f>
              <c:strCache>
                <c:ptCount val="1"/>
                <c:pt idx="0">
                  <c:v>Boston</c:v>
                </c:pt>
              </c:strCache>
            </c:strRef>
          </c:tx>
          <c:spPr>
            <a:ln>
              <a:solidFill>
                <a:srgbClr val="FF0000"/>
              </a:solidFill>
            </a:ln>
          </c:spPr>
          <c:marker>
            <c:symbol val="none"/>
          </c:marker>
          <c:xVal>
            <c:numRef>
              <c:f>Sheet1!$C$30:$C$55</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Sheet1!$E$30:$E$55</c:f>
              <c:numCache>
                <c:formatCode>0%</c:formatCode>
                <c:ptCount val="26"/>
                <c:pt idx="1">
                  <c:v>0.17000000000000004</c:v>
                </c:pt>
                <c:pt idx="2">
                  <c:v>0.17000000000000004</c:v>
                </c:pt>
                <c:pt idx="3">
                  <c:v>0.17000000000000004</c:v>
                </c:pt>
                <c:pt idx="4">
                  <c:v>0.17000000000000004</c:v>
                </c:pt>
                <c:pt idx="5">
                  <c:v>0.17000000000000004</c:v>
                </c:pt>
                <c:pt idx="6">
                  <c:v>0.17000000000000004</c:v>
                </c:pt>
                <c:pt idx="7">
                  <c:v>0.17000000000000004</c:v>
                </c:pt>
                <c:pt idx="8">
                  <c:v>0.17000000000000004</c:v>
                </c:pt>
                <c:pt idx="9">
                  <c:v>0.43000000000000038</c:v>
                </c:pt>
                <c:pt idx="10">
                  <c:v>0.43000000000000038</c:v>
                </c:pt>
                <c:pt idx="11">
                  <c:v>0.43000000000000038</c:v>
                </c:pt>
                <c:pt idx="12">
                  <c:v>0.43000000000000038</c:v>
                </c:pt>
                <c:pt idx="13">
                  <c:v>0.43000000000000038</c:v>
                </c:pt>
                <c:pt idx="14">
                  <c:v>0.43000000000000038</c:v>
                </c:pt>
                <c:pt idx="15">
                  <c:v>0.43000000000000038</c:v>
                </c:pt>
                <c:pt idx="16">
                  <c:v>0.43000000000000038</c:v>
                </c:pt>
                <c:pt idx="17">
                  <c:v>0.43000000000000038</c:v>
                </c:pt>
                <c:pt idx="18">
                  <c:v>0.49000000000000032</c:v>
                </c:pt>
                <c:pt idx="19">
                  <c:v>0.49000000000000032</c:v>
                </c:pt>
                <c:pt idx="20">
                  <c:v>0.49000000000000032</c:v>
                </c:pt>
                <c:pt idx="21">
                  <c:v>0.49000000000000032</c:v>
                </c:pt>
                <c:pt idx="22">
                  <c:v>0.49000000000000032</c:v>
                </c:pt>
                <c:pt idx="23">
                  <c:v>0.49000000000000032</c:v>
                </c:pt>
                <c:pt idx="24">
                  <c:v>0.49000000000000032</c:v>
                </c:pt>
                <c:pt idx="25">
                  <c:v>0.49000000000000032</c:v>
                </c:pt>
              </c:numCache>
            </c:numRef>
          </c:yVal>
        </c:ser>
        <c:ser>
          <c:idx val="2"/>
          <c:order val="2"/>
          <c:tx>
            <c:strRef>
              <c:f>Sheet1!$F$29</c:f>
              <c:strCache>
                <c:ptCount val="1"/>
                <c:pt idx="0">
                  <c:v>Atlanta</c:v>
                </c:pt>
              </c:strCache>
            </c:strRef>
          </c:tx>
          <c:spPr>
            <a:ln>
              <a:solidFill>
                <a:srgbClr val="00B050"/>
              </a:solidFill>
            </a:ln>
          </c:spPr>
          <c:marker>
            <c:symbol val="none"/>
          </c:marker>
          <c:xVal>
            <c:numRef>
              <c:f>Sheet1!$C$30:$C$55</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Sheet1!$F$30:$F$55</c:f>
              <c:numCache>
                <c:formatCode>0%</c:formatCode>
                <c:ptCount val="26"/>
                <c:pt idx="1">
                  <c:v>0.21000000000000021</c:v>
                </c:pt>
                <c:pt idx="2">
                  <c:v>0.21000000000000021</c:v>
                </c:pt>
                <c:pt idx="3">
                  <c:v>0.21000000000000021</c:v>
                </c:pt>
                <c:pt idx="4">
                  <c:v>0.21000000000000021</c:v>
                </c:pt>
                <c:pt idx="5">
                  <c:v>0.21000000000000021</c:v>
                </c:pt>
                <c:pt idx="6">
                  <c:v>0.21000000000000021</c:v>
                </c:pt>
                <c:pt idx="7">
                  <c:v>0.21000000000000021</c:v>
                </c:pt>
                <c:pt idx="8">
                  <c:v>0.21000000000000021</c:v>
                </c:pt>
                <c:pt idx="9">
                  <c:v>0.44000000000000006</c:v>
                </c:pt>
                <c:pt idx="10">
                  <c:v>0.44000000000000006</c:v>
                </c:pt>
                <c:pt idx="11">
                  <c:v>0.44000000000000006</c:v>
                </c:pt>
                <c:pt idx="12">
                  <c:v>0.44000000000000006</c:v>
                </c:pt>
                <c:pt idx="13">
                  <c:v>0.44000000000000006</c:v>
                </c:pt>
                <c:pt idx="14">
                  <c:v>0.44000000000000006</c:v>
                </c:pt>
                <c:pt idx="15">
                  <c:v>0.44000000000000006</c:v>
                </c:pt>
                <c:pt idx="16">
                  <c:v>0.44000000000000006</c:v>
                </c:pt>
                <c:pt idx="17">
                  <c:v>0.44000000000000006</c:v>
                </c:pt>
                <c:pt idx="18">
                  <c:v>0.47000000000000008</c:v>
                </c:pt>
                <c:pt idx="19">
                  <c:v>0.47000000000000008</c:v>
                </c:pt>
                <c:pt idx="20">
                  <c:v>0.47000000000000008</c:v>
                </c:pt>
                <c:pt idx="21">
                  <c:v>0.47000000000000008</c:v>
                </c:pt>
                <c:pt idx="22">
                  <c:v>0.47000000000000008</c:v>
                </c:pt>
                <c:pt idx="23">
                  <c:v>0.47000000000000008</c:v>
                </c:pt>
                <c:pt idx="24">
                  <c:v>0.47000000000000008</c:v>
                </c:pt>
                <c:pt idx="25">
                  <c:v>0.47000000000000008</c:v>
                </c:pt>
              </c:numCache>
            </c:numRef>
          </c:yVal>
        </c:ser>
        <c:ser>
          <c:idx val="3"/>
          <c:order val="3"/>
          <c:tx>
            <c:strRef>
              <c:f>Sheet1!$G$29</c:f>
              <c:strCache>
                <c:ptCount val="1"/>
                <c:pt idx="0">
                  <c:v>Miami</c:v>
                </c:pt>
              </c:strCache>
            </c:strRef>
          </c:tx>
          <c:spPr>
            <a:ln>
              <a:solidFill>
                <a:srgbClr val="7030A0"/>
              </a:solidFill>
            </a:ln>
          </c:spPr>
          <c:marker>
            <c:symbol val="none"/>
          </c:marker>
          <c:xVal>
            <c:numRef>
              <c:f>Sheet1!$C$30:$C$55</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Sheet1!$G$30:$G$55</c:f>
              <c:numCache>
                <c:formatCode>0%</c:formatCode>
                <c:ptCount val="26"/>
                <c:pt idx="1">
                  <c:v>0.22000000000000003</c:v>
                </c:pt>
                <c:pt idx="2">
                  <c:v>0.22000000000000003</c:v>
                </c:pt>
                <c:pt idx="3">
                  <c:v>0.22000000000000003</c:v>
                </c:pt>
                <c:pt idx="4">
                  <c:v>0.22000000000000003</c:v>
                </c:pt>
                <c:pt idx="5">
                  <c:v>0.22000000000000003</c:v>
                </c:pt>
                <c:pt idx="6">
                  <c:v>0.22000000000000003</c:v>
                </c:pt>
                <c:pt idx="7">
                  <c:v>0.22000000000000003</c:v>
                </c:pt>
                <c:pt idx="8">
                  <c:v>0.22000000000000003</c:v>
                </c:pt>
                <c:pt idx="9">
                  <c:v>0.45000000000000007</c:v>
                </c:pt>
                <c:pt idx="10">
                  <c:v>0.45000000000000007</c:v>
                </c:pt>
                <c:pt idx="11">
                  <c:v>0.45000000000000007</c:v>
                </c:pt>
                <c:pt idx="12">
                  <c:v>0.45000000000000007</c:v>
                </c:pt>
                <c:pt idx="13">
                  <c:v>0.45000000000000007</c:v>
                </c:pt>
                <c:pt idx="14">
                  <c:v>0.45000000000000007</c:v>
                </c:pt>
                <c:pt idx="15">
                  <c:v>0.45000000000000007</c:v>
                </c:pt>
                <c:pt idx="16">
                  <c:v>0.45000000000000007</c:v>
                </c:pt>
                <c:pt idx="17">
                  <c:v>0.45000000000000007</c:v>
                </c:pt>
                <c:pt idx="18">
                  <c:v>0.48000000000000032</c:v>
                </c:pt>
                <c:pt idx="19">
                  <c:v>0.48000000000000032</c:v>
                </c:pt>
                <c:pt idx="20">
                  <c:v>0.48000000000000032</c:v>
                </c:pt>
                <c:pt idx="21">
                  <c:v>0.48000000000000032</c:v>
                </c:pt>
                <c:pt idx="22">
                  <c:v>0.48000000000000032</c:v>
                </c:pt>
                <c:pt idx="23">
                  <c:v>0.48000000000000032</c:v>
                </c:pt>
                <c:pt idx="24">
                  <c:v>0.48000000000000032</c:v>
                </c:pt>
                <c:pt idx="25">
                  <c:v>0.48000000000000032</c:v>
                </c:pt>
              </c:numCache>
            </c:numRef>
          </c:yVal>
        </c:ser>
        <c:dLbls/>
        <c:axId val="151828352"/>
        <c:axId val="151829888"/>
      </c:scatterChart>
      <c:valAx>
        <c:axId val="151828352"/>
        <c:scaling>
          <c:orientation val="minMax"/>
          <c:max val="2005"/>
          <c:min val="1980"/>
        </c:scaling>
        <c:axPos val="b"/>
        <c:numFmt formatCode="General" sourceLinked="1"/>
        <c:majorTickMark val="none"/>
        <c:tickLblPos val="nextTo"/>
        <c:crossAx val="151829888"/>
        <c:crosses val="autoZero"/>
        <c:crossBetween val="midCat"/>
        <c:majorUnit val="5"/>
      </c:valAx>
      <c:valAx>
        <c:axId val="151829888"/>
        <c:scaling>
          <c:orientation val="minMax"/>
          <c:max val="1"/>
          <c:min val="0"/>
        </c:scaling>
        <c:axPos val="l"/>
        <c:majorGridlines/>
        <c:title>
          <c:tx>
            <c:rich>
              <a:bodyPr/>
              <a:lstStyle/>
              <a:p>
                <a:pPr>
                  <a:defRPr sz="1050"/>
                </a:pPr>
                <a:r>
                  <a:rPr lang="en-US" sz="1000" dirty="0" smtClean="0">
                    <a:solidFill>
                      <a:schemeClr val="accent1">
                        <a:lumMod val="75000"/>
                      </a:schemeClr>
                    </a:solidFill>
                  </a:rPr>
                  <a:t>Percent</a:t>
                </a:r>
                <a:r>
                  <a:rPr lang="en-US" sz="1000" baseline="0" dirty="0" smtClean="0">
                    <a:solidFill>
                      <a:schemeClr val="accent1">
                        <a:lumMod val="75000"/>
                      </a:schemeClr>
                    </a:solidFill>
                  </a:rPr>
                  <a:t> Moisture Load (SHR)</a:t>
                </a:r>
                <a:endParaRPr lang="en-US" sz="1000" dirty="0">
                  <a:solidFill>
                    <a:schemeClr val="accent1">
                      <a:lumMod val="75000"/>
                    </a:schemeClr>
                  </a:solidFill>
                </a:endParaRPr>
              </a:p>
            </c:rich>
          </c:tx>
          <c:layout>
            <c:manualLayout>
              <c:xMode val="edge"/>
              <c:yMode val="edge"/>
              <c:x val="4.8531734213716204E-3"/>
              <c:y val="0.16319761701710042"/>
            </c:manualLayout>
          </c:layout>
        </c:title>
        <c:numFmt formatCode="0%" sourceLinked="0"/>
        <c:majorTickMark val="none"/>
        <c:tickLblPos val="nextTo"/>
        <c:txPr>
          <a:bodyPr/>
          <a:lstStyle/>
          <a:p>
            <a:pPr>
              <a:defRPr baseline="0"/>
            </a:pPr>
            <a:endParaRPr lang="en-US"/>
          </a:p>
        </c:txPr>
        <c:crossAx val="151828352"/>
        <c:crosses val="autoZero"/>
        <c:crossBetween val="midCat"/>
      </c:valAx>
    </c:plotArea>
    <c:legend>
      <c:legendPos val="b"/>
      <c:legendEntry>
        <c:idx val="0"/>
        <c:txPr>
          <a:bodyPr/>
          <a:lstStyle/>
          <a:p>
            <a:pPr>
              <a:defRPr sz="1000"/>
            </a:pPr>
            <a:endParaRPr lang="en-US"/>
          </a:p>
        </c:txPr>
      </c:legendEntry>
      <c:legendEntry>
        <c:idx val="1"/>
        <c:txPr>
          <a:bodyPr/>
          <a:lstStyle/>
          <a:p>
            <a:pPr>
              <a:defRPr sz="1000"/>
            </a:pPr>
            <a:endParaRPr lang="en-US"/>
          </a:p>
        </c:txPr>
      </c:legendEntry>
      <c:legendEntry>
        <c:idx val="2"/>
        <c:txPr>
          <a:bodyPr/>
          <a:lstStyle/>
          <a:p>
            <a:pPr>
              <a:defRPr sz="1000"/>
            </a:pPr>
            <a:endParaRPr lang="en-US"/>
          </a:p>
        </c:txPr>
      </c:legendEntry>
      <c:legendEntry>
        <c:idx val="3"/>
        <c:txPr>
          <a:bodyPr/>
          <a:lstStyle/>
          <a:p>
            <a:pPr>
              <a:defRPr sz="1000"/>
            </a:pPr>
            <a:endParaRPr lang="en-US"/>
          </a:p>
        </c:txPr>
      </c:legendEntry>
      <c:layout>
        <c:manualLayout>
          <c:xMode val="edge"/>
          <c:yMode val="edge"/>
          <c:x val="5.0000014641807422E-2"/>
          <c:y val="0.87257575062280568"/>
          <c:w val="0.89999997298727563"/>
          <c:h val="9.1910795065017092E-2"/>
        </c:manualLayout>
      </c:layout>
      <c:txPr>
        <a:bodyPr/>
        <a:lstStyle/>
        <a:p>
          <a:pPr>
            <a:defRPr sz="105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200" dirty="0">
                <a:solidFill>
                  <a:schemeClr val="accent1">
                    <a:lumMod val="75000"/>
                  </a:schemeClr>
                </a:solidFill>
              </a:rPr>
              <a:t>Dehumidification Design Conditions</a:t>
            </a:r>
          </a:p>
        </c:rich>
      </c:tx>
      <c:layout/>
    </c:title>
    <c:plotArea>
      <c:layout/>
      <c:scatterChart>
        <c:scatterStyle val="lineMarker"/>
        <c:ser>
          <c:idx val="0"/>
          <c:order val="0"/>
          <c:tx>
            <c:strRef>
              <c:f>Sheet1!$Q$2</c:f>
              <c:strCache>
                <c:ptCount val="1"/>
                <c:pt idx="0">
                  <c:v>Albuquerque</c:v>
                </c:pt>
              </c:strCache>
            </c:strRef>
          </c:tx>
          <c:marker>
            <c:symbol val="none"/>
          </c:marker>
          <c:xVal>
            <c:numRef>
              <c:f>Sheet1!$P$3:$P$28</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Sheet1!$Q$3:$Q$28</c:f>
              <c:numCache>
                <c:formatCode>General</c:formatCode>
                <c:ptCount val="26"/>
                <c:pt idx="1">
                  <c:v>0.13</c:v>
                </c:pt>
                <c:pt idx="2">
                  <c:v>0.13</c:v>
                </c:pt>
                <c:pt idx="3">
                  <c:v>0.13</c:v>
                </c:pt>
                <c:pt idx="4">
                  <c:v>0.13</c:v>
                </c:pt>
                <c:pt idx="5">
                  <c:v>0.13</c:v>
                </c:pt>
                <c:pt idx="6">
                  <c:v>0.13</c:v>
                </c:pt>
                <c:pt idx="7">
                  <c:v>0.13</c:v>
                </c:pt>
                <c:pt idx="8">
                  <c:v>0.13</c:v>
                </c:pt>
                <c:pt idx="9">
                  <c:v>0.26</c:v>
                </c:pt>
                <c:pt idx="10">
                  <c:v>0.26</c:v>
                </c:pt>
                <c:pt idx="11">
                  <c:v>0.26</c:v>
                </c:pt>
                <c:pt idx="12">
                  <c:v>0.26</c:v>
                </c:pt>
                <c:pt idx="13">
                  <c:v>0.26</c:v>
                </c:pt>
                <c:pt idx="14">
                  <c:v>0.26</c:v>
                </c:pt>
                <c:pt idx="15">
                  <c:v>0.26</c:v>
                </c:pt>
                <c:pt idx="16">
                  <c:v>0.26</c:v>
                </c:pt>
                <c:pt idx="17">
                  <c:v>0.26</c:v>
                </c:pt>
                <c:pt idx="18">
                  <c:v>0.26</c:v>
                </c:pt>
                <c:pt idx="19">
                  <c:v>0.26</c:v>
                </c:pt>
                <c:pt idx="20">
                  <c:v>0.26</c:v>
                </c:pt>
                <c:pt idx="21">
                  <c:v>0.26</c:v>
                </c:pt>
                <c:pt idx="22">
                  <c:v>0.26</c:v>
                </c:pt>
                <c:pt idx="23">
                  <c:v>0.26</c:v>
                </c:pt>
                <c:pt idx="24">
                  <c:v>0.26</c:v>
                </c:pt>
                <c:pt idx="25">
                  <c:v>0.26</c:v>
                </c:pt>
              </c:numCache>
            </c:numRef>
          </c:yVal>
        </c:ser>
        <c:ser>
          <c:idx val="1"/>
          <c:order val="1"/>
          <c:tx>
            <c:strRef>
              <c:f>Sheet1!$R$2</c:f>
              <c:strCache>
                <c:ptCount val="1"/>
                <c:pt idx="0">
                  <c:v>Boston</c:v>
                </c:pt>
              </c:strCache>
            </c:strRef>
          </c:tx>
          <c:spPr>
            <a:ln>
              <a:solidFill>
                <a:srgbClr val="FF0000"/>
              </a:solidFill>
            </a:ln>
          </c:spPr>
          <c:marker>
            <c:symbol val="none"/>
          </c:marker>
          <c:xVal>
            <c:numRef>
              <c:f>Sheet1!$P$3:$P$28</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Sheet1!$R$3:$R$28</c:f>
              <c:numCache>
                <c:formatCode>General</c:formatCode>
                <c:ptCount val="26"/>
                <c:pt idx="1">
                  <c:v>0.17000000000000004</c:v>
                </c:pt>
                <c:pt idx="2">
                  <c:v>0.17000000000000004</c:v>
                </c:pt>
                <c:pt idx="3">
                  <c:v>0.17000000000000004</c:v>
                </c:pt>
                <c:pt idx="4">
                  <c:v>0.17000000000000004</c:v>
                </c:pt>
                <c:pt idx="5">
                  <c:v>0.17000000000000004</c:v>
                </c:pt>
                <c:pt idx="6">
                  <c:v>0.17000000000000004</c:v>
                </c:pt>
                <c:pt idx="7">
                  <c:v>0.17000000000000004</c:v>
                </c:pt>
                <c:pt idx="8">
                  <c:v>0.17000000000000004</c:v>
                </c:pt>
                <c:pt idx="9">
                  <c:v>0.29000000000000031</c:v>
                </c:pt>
                <c:pt idx="10">
                  <c:v>0.38000000000000161</c:v>
                </c:pt>
                <c:pt idx="11">
                  <c:v>0.38000000000000161</c:v>
                </c:pt>
                <c:pt idx="12">
                  <c:v>0.38000000000000161</c:v>
                </c:pt>
                <c:pt idx="13">
                  <c:v>0.38000000000000161</c:v>
                </c:pt>
                <c:pt idx="14">
                  <c:v>0.38000000000000161</c:v>
                </c:pt>
                <c:pt idx="15">
                  <c:v>0.38000000000000161</c:v>
                </c:pt>
                <c:pt idx="16">
                  <c:v>0.38000000000000161</c:v>
                </c:pt>
                <c:pt idx="17">
                  <c:v>0.38000000000000161</c:v>
                </c:pt>
                <c:pt idx="18">
                  <c:v>0.39000000000000162</c:v>
                </c:pt>
                <c:pt idx="19">
                  <c:v>0.39000000000000162</c:v>
                </c:pt>
                <c:pt idx="20">
                  <c:v>0.39000000000000162</c:v>
                </c:pt>
                <c:pt idx="21">
                  <c:v>0.39000000000000162</c:v>
                </c:pt>
                <c:pt idx="22">
                  <c:v>0.39000000000000162</c:v>
                </c:pt>
                <c:pt idx="23">
                  <c:v>0.39000000000000162</c:v>
                </c:pt>
                <c:pt idx="24">
                  <c:v>0.39000000000000162</c:v>
                </c:pt>
                <c:pt idx="25">
                  <c:v>0.39000000000000162</c:v>
                </c:pt>
              </c:numCache>
            </c:numRef>
          </c:yVal>
        </c:ser>
        <c:ser>
          <c:idx val="2"/>
          <c:order val="2"/>
          <c:tx>
            <c:strRef>
              <c:f>Sheet1!$S$2</c:f>
              <c:strCache>
                <c:ptCount val="1"/>
                <c:pt idx="0">
                  <c:v>Atlanta</c:v>
                </c:pt>
              </c:strCache>
            </c:strRef>
          </c:tx>
          <c:spPr>
            <a:ln>
              <a:solidFill>
                <a:srgbClr val="00B050"/>
              </a:solidFill>
            </a:ln>
          </c:spPr>
          <c:marker>
            <c:symbol val="none"/>
          </c:marker>
          <c:xVal>
            <c:numRef>
              <c:f>Sheet1!$P$3:$P$28</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Sheet1!$S$3:$S$28</c:f>
              <c:numCache>
                <c:formatCode>General</c:formatCode>
                <c:ptCount val="26"/>
                <c:pt idx="1">
                  <c:v>0.2</c:v>
                </c:pt>
                <c:pt idx="2">
                  <c:v>0.2</c:v>
                </c:pt>
                <c:pt idx="3">
                  <c:v>0.2</c:v>
                </c:pt>
                <c:pt idx="4">
                  <c:v>0.2</c:v>
                </c:pt>
                <c:pt idx="5">
                  <c:v>0.2</c:v>
                </c:pt>
                <c:pt idx="6">
                  <c:v>0.2</c:v>
                </c:pt>
                <c:pt idx="7">
                  <c:v>0.2</c:v>
                </c:pt>
                <c:pt idx="8">
                  <c:v>0.2</c:v>
                </c:pt>
                <c:pt idx="9">
                  <c:v>0.30500000000000038</c:v>
                </c:pt>
                <c:pt idx="10">
                  <c:v>0.41500000000000031</c:v>
                </c:pt>
                <c:pt idx="11">
                  <c:v>0.41500000000000031</c:v>
                </c:pt>
                <c:pt idx="12">
                  <c:v>0.41500000000000031</c:v>
                </c:pt>
                <c:pt idx="13">
                  <c:v>0.41500000000000031</c:v>
                </c:pt>
                <c:pt idx="14">
                  <c:v>0.41500000000000031</c:v>
                </c:pt>
                <c:pt idx="15">
                  <c:v>0.41500000000000031</c:v>
                </c:pt>
                <c:pt idx="16">
                  <c:v>0.41500000000000031</c:v>
                </c:pt>
                <c:pt idx="17">
                  <c:v>0.41500000000000031</c:v>
                </c:pt>
                <c:pt idx="18">
                  <c:v>0.43000000000000038</c:v>
                </c:pt>
                <c:pt idx="19">
                  <c:v>0.45</c:v>
                </c:pt>
                <c:pt idx="20">
                  <c:v>0.45</c:v>
                </c:pt>
                <c:pt idx="21">
                  <c:v>0.45</c:v>
                </c:pt>
                <c:pt idx="22">
                  <c:v>0.45</c:v>
                </c:pt>
                <c:pt idx="23">
                  <c:v>0.45</c:v>
                </c:pt>
                <c:pt idx="24">
                  <c:v>0.45</c:v>
                </c:pt>
                <c:pt idx="25">
                  <c:v>0.45</c:v>
                </c:pt>
              </c:numCache>
            </c:numRef>
          </c:yVal>
        </c:ser>
        <c:ser>
          <c:idx val="3"/>
          <c:order val="3"/>
          <c:tx>
            <c:strRef>
              <c:f>Sheet1!$T$2</c:f>
              <c:strCache>
                <c:ptCount val="1"/>
                <c:pt idx="0">
                  <c:v>Miami</c:v>
                </c:pt>
              </c:strCache>
            </c:strRef>
          </c:tx>
          <c:spPr>
            <a:ln>
              <a:solidFill>
                <a:srgbClr val="7030A0"/>
              </a:solidFill>
            </a:ln>
          </c:spPr>
          <c:marker>
            <c:symbol val="none"/>
          </c:marker>
          <c:xVal>
            <c:numRef>
              <c:f>Sheet1!$P$3:$P$28</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xVal>
          <c:yVal>
            <c:numRef>
              <c:f>Sheet1!$T$3:$T$28</c:f>
              <c:numCache>
                <c:formatCode>General</c:formatCode>
                <c:ptCount val="26"/>
                <c:pt idx="1">
                  <c:v>0.23</c:v>
                </c:pt>
                <c:pt idx="2">
                  <c:v>0.23</c:v>
                </c:pt>
                <c:pt idx="3">
                  <c:v>0.23</c:v>
                </c:pt>
                <c:pt idx="4">
                  <c:v>0.23</c:v>
                </c:pt>
                <c:pt idx="5">
                  <c:v>0.23</c:v>
                </c:pt>
                <c:pt idx="6">
                  <c:v>0.23</c:v>
                </c:pt>
                <c:pt idx="7">
                  <c:v>0.23</c:v>
                </c:pt>
                <c:pt idx="8">
                  <c:v>0.23</c:v>
                </c:pt>
                <c:pt idx="9">
                  <c:v>0.34000000000000008</c:v>
                </c:pt>
                <c:pt idx="10">
                  <c:v>0.46</c:v>
                </c:pt>
                <c:pt idx="11">
                  <c:v>0.46</c:v>
                </c:pt>
                <c:pt idx="12">
                  <c:v>0.46</c:v>
                </c:pt>
                <c:pt idx="13">
                  <c:v>0.46</c:v>
                </c:pt>
                <c:pt idx="14">
                  <c:v>0.46</c:v>
                </c:pt>
                <c:pt idx="15">
                  <c:v>0.46</c:v>
                </c:pt>
                <c:pt idx="16">
                  <c:v>0.46</c:v>
                </c:pt>
                <c:pt idx="17">
                  <c:v>0.46</c:v>
                </c:pt>
                <c:pt idx="18">
                  <c:v>0.48000000000000032</c:v>
                </c:pt>
                <c:pt idx="19">
                  <c:v>0.51</c:v>
                </c:pt>
                <c:pt idx="20">
                  <c:v>0.51</c:v>
                </c:pt>
                <c:pt idx="21">
                  <c:v>0.51</c:v>
                </c:pt>
                <c:pt idx="22">
                  <c:v>0.51</c:v>
                </c:pt>
                <c:pt idx="23">
                  <c:v>0.51</c:v>
                </c:pt>
                <c:pt idx="24">
                  <c:v>0.51</c:v>
                </c:pt>
                <c:pt idx="25">
                  <c:v>0.51</c:v>
                </c:pt>
              </c:numCache>
            </c:numRef>
          </c:yVal>
        </c:ser>
        <c:dLbls/>
        <c:axId val="151778432"/>
        <c:axId val="151779968"/>
      </c:scatterChart>
      <c:valAx>
        <c:axId val="151778432"/>
        <c:scaling>
          <c:orientation val="minMax"/>
          <c:max val="2005"/>
          <c:min val="1980"/>
        </c:scaling>
        <c:axPos val="b"/>
        <c:numFmt formatCode="General" sourceLinked="1"/>
        <c:majorTickMark val="none"/>
        <c:tickLblPos val="nextTo"/>
        <c:crossAx val="151779968"/>
        <c:crosses val="autoZero"/>
        <c:crossBetween val="midCat"/>
        <c:minorUnit val="0.5"/>
      </c:valAx>
      <c:valAx>
        <c:axId val="151779968"/>
        <c:scaling>
          <c:orientation val="minMax"/>
          <c:max val="1"/>
          <c:min val="0"/>
        </c:scaling>
        <c:axPos val="l"/>
        <c:majorGridlines/>
        <c:title>
          <c:tx>
            <c:rich>
              <a:bodyPr/>
              <a:lstStyle/>
              <a:p>
                <a:pPr>
                  <a:defRPr sz="1000"/>
                </a:pPr>
                <a:r>
                  <a:rPr lang="en-US" sz="1000" dirty="0" smtClean="0">
                    <a:solidFill>
                      <a:schemeClr val="accent1">
                        <a:lumMod val="75000"/>
                      </a:schemeClr>
                    </a:solidFill>
                  </a:rPr>
                  <a:t>Percent Moisture Load (SHR)</a:t>
                </a:r>
                <a:endParaRPr lang="en-US" sz="1000" dirty="0">
                  <a:solidFill>
                    <a:schemeClr val="accent1">
                      <a:lumMod val="75000"/>
                    </a:schemeClr>
                  </a:solidFill>
                </a:endParaRPr>
              </a:p>
            </c:rich>
          </c:tx>
          <c:layout>
            <c:manualLayout>
              <c:xMode val="edge"/>
              <c:yMode val="edge"/>
              <c:x val="4.7777781400473514E-2"/>
              <c:y val="0.17579066369715221"/>
            </c:manualLayout>
          </c:layout>
        </c:title>
        <c:numFmt formatCode="0%" sourceLinked="0"/>
        <c:majorTickMark val="none"/>
        <c:tickLblPos val="nextTo"/>
        <c:crossAx val="151778432"/>
        <c:crosses val="autoZero"/>
        <c:crossBetween val="midCat"/>
        <c:majorUnit val="0.2"/>
      </c:valAx>
    </c:plotArea>
    <c:legend>
      <c:legendPos val="b"/>
      <c:layout/>
      <c:txPr>
        <a:bodyPr/>
        <a:lstStyle/>
        <a:p>
          <a:pPr>
            <a:defRPr sz="10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EE85F-3898-4A89-96AD-94AC1B686073}" type="datetimeFigureOut">
              <a:rPr lang="en-US" smtClean="0"/>
              <a:pPr/>
              <a:t>8/1/2016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10DB-BFEA-47EA-8C3B-00954756F02D}" type="slidenum">
              <a:rPr lang="en-US" smtClean="0"/>
              <a:pPr/>
              <a:t>‹#›</a:t>
            </a:fld>
            <a:endParaRPr lang="en-US" dirty="0"/>
          </a:p>
        </p:txBody>
      </p:sp>
    </p:spTree>
    <p:extLst>
      <p:ext uri="{BB962C8B-B14F-4D97-AF65-F5344CB8AC3E}">
        <p14:creationId xmlns:p14="http://schemas.microsoft.com/office/powerpoint/2010/main" xmlns="" val="147162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00E3-2E00-462B-B0B5-D51A94B43C20}" type="slidenum">
              <a:rPr lang="en-US" smtClean="0"/>
              <a:pPr/>
              <a:t>4</a:t>
            </a:fld>
            <a:endParaRPr lang="en-US" dirty="0"/>
          </a:p>
        </p:txBody>
      </p:sp>
    </p:spTree>
    <p:extLst>
      <p:ext uri="{BB962C8B-B14F-4D97-AF65-F5344CB8AC3E}">
        <p14:creationId xmlns:p14="http://schemas.microsoft.com/office/powerpoint/2010/main" xmlns="" val="39219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55DD8-DECC-4E4D-A12C-2CC8C9632C49}" type="slidenum">
              <a:rPr lang="en-US" altLang="en-US"/>
              <a:pPr/>
              <a:t>13</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xmlns="" val="55512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F6B05-6794-4DDD-BC5A-071DA9ABB9C7}" type="slidenum">
              <a:rPr lang="en-US" altLang="en-US"/>
              <a:pPr/>
              <a:t>14</a:t>
            </a:fld>
            <a:endParaRPr lang="en-US" altLang="en-US" dirty="0"/>
          </a:p>
        </p:txBody>
      </p:sp>
      <p:sp>
        <p:nvSpPr>
          <p:cNvPr id="81922" name="Rectangle 2"/>
          <p:cNvSpPr>
            <a:spLocks noGrp="1" noRot="1" noChangeAspect="1" noChangeArrowheads="1" noTextEdit="1"/>
          </p:cNvSpPr>
          <p:nvPr>
            <p:ph type="sldImg"/>
          </p:nvPr>
        </p:nvSpPr>
        <p:spPr>
          <a:xfrm>
            <a:off x="382588" y="684213"/>
            <a:ext cx="6096000" cy="3429000"/>
          </a:xfrm>
          <a:ln/>
        </p:spPr>
      </p:sp>
      <p:sp>
        <p:nvSpPr>
          <p:cNvPr id="81923" name="Rectangle 3"/>
          <p:cNvSpPr>
            <a:spLocks noGrp="1" noChangeArrowheads="1"/>
          </p:cNvSpPr>
          <p:nvPr>
            <p:ph type="body" idx="1"/>
          </p:nvPr>
        </p:nvSpPr>
        <p:spPr>
          <a:xfrm>
            <a:off x="685800" y="4343400"/>
            <a:ext cx="5486400" cy="4116388"/>
          </a:xfrm>
        </p:spPr>
        <p:txBody>
          <a:bodyPr/>
          <a:lstStyle/>
          <a:p>
            <a:r>
              <a:rPr lang="en-US" altLang="en-US" dirty="0"/>
              <a:t>These are design conditions. The unit is operating at 100% Capacity.</a:t>
            </a:r>
          </a:p>
        </p:txBody>
      </p:sp>
    </p:spTree>
    <p:extLst>
      <p:ext uri="{BB962C8B-B14F-4D97-AF65-F5344CB8AC3E}">
        <p14:creationId xmlns:p14="http://schemas.microsoft.com/office/powerpoint/2010/main" xmlns="" val="185234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62277-54F8-4A49-AA5D-6D414654EE9F}" type="slidenum">
              <a:rPr lang="en-US" altLang="en-US"/>
              <a:pPr/>
              <a:t>15</a:t>
            </a:fld>
            <a:endParaRPr lang="en-US" altLang="en-US" dirty="0"/>
          </a:p>
        </p:txBody>
      </p:sp>
      <p:sp>
        <p:nvSpPr>
          <p:cNvPr id="77826" name="Rectangle 2"/>
          <p:cNvSpPr>
            <a:spLocks noGrp="1" noRot="1" noChangeAspect="1" noChangeArrowheads="1" noTextEdit="1"/>
          </p:cNvSpPr>
          <p:nvPr>
            <p:ph type="sldImg"/>
          </p:nvPr>
        </p:nvSpPr>
        <p:spPr>
          <a:xfrm>
            <a:off x="382588" y="684213"/>
            <a:ext cx="6096000" cy="3429000"/>
          </a:xfrm>
          <a:ln/>
        </p:spPr>
      </p:sp>
      <p:sp>
        <p:nvSpPr>
          <p:cNvPr id="77827" name="Rectangle 3"/>
          <p:cNvSpPr>
            <a:spLocks noGrp="1" noChangeArrowheads="1"/>
          </p:cNvSpPr>
          <p:nvPr>
            <p:ph type="body" idx="1"/>
          </p:nvPr>
        </p:nvSpPr>
        <p:spPr>
          <a:xfrm>
            <a:off x="685800" y="4343400"/>
            <a:ext cx="5486400" cy="4116388"/>
          </a:xfrm>
        </p:spPr>
        <p:txBody>
          <a:bodyPr/>
          <a:lstStyle/>
          <a:p>
            <a:r>
              <a:rPr lang="en-US" altLang="en-US" dirty="0"/>
              <a:t>When using a digital scroll, the hot gas bypass requirement is not needed. The unit will maintain neutral air by means of capacity reduction- down to 10%.</a:t>
            </a:r>
          </a:p>
        </p:txBody>
      </p:sp>
    </p:spTree>
    <p:extLst>
      <p:ext uri="{BB962C8B-B14F-4D97-AF65-F5344CB8AC3E}">
        <p14:creationId xmlns:p14="http://schemas.microsoft.com/office/powerpoint/2010/main" xmlns="" val="319260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35628-FA90-4F66-8D50-7F589D17DC09}" type="slidenum">
              <a:rPr lang="en-US" altLang="en-US"/>
              <a:pPr/>
              <a:t>16</a:t>
            </a:fld>
            <a:endParaRPr lang="en-US" altLang="en-US" dirty="0"/>
          </a:p>
        </p:txBody>
      </p:sp>
      <p:sp>
        <p:nvSpPr>
          <p:cNvPr id="100354" name="Rectangle 2"/>
          <p:cNvSpPr>
            <a:spLocks noGrp="1" noRot="1" noChangeAspect="1" noChangeArrowheads="1" noTextEdit="1"/>
          </p:cNvSpPr>
          <p:nvPr>
            <p:ph type="sldImg"/>
          </p:nvPr>
        </p:nvSpPr>
        <p:spPr>
          <a:xfrm>
            <a:off x="382588" y="684213"/>
            <a:ext cx="6096000" cy="3429000"/>
          </a:xfrm>
          <a:ln/>
        </p:spPr>
      </p:sp>
      <p:sp>
        <p:nvSpPr>
          <p:cNvPr id="100355" name="Rectangle 3"/>
          <p:cNvSpPr>
            <a:spLocks noGrp="1" noChangeArrowheads="1"/>
          </p:cNvSpPr>
          <p:nvPr>
            <p:ph type="body" idx="1"/>
          </p:nvPr>
        </p:nvSpPr>
        <p:spPr>
          <a:xfrm>
            <a:off x="685800" y="4343400"/>
            <a:ext cx="5486400" cy="4116388"/>
          </a:xfrm>
        </p:spPr>
        <p:txBody>
          <a:bodyPr/>
          <a:lstStyle/>
          <a:p>
            <a:r>
              <a:rPr lang="en-US" altLang="en-US" dirty="0"/>
              <a:t>25% -50% capacity reduction by means of hot gas bypass.</a:t>
            </a:r>
          </a:p>
        </p:txBody>
      </p:sp>
    </p:spTree>
    <p:extLst>
      <p:ext uri="{BB962C8B-B14F-4D97-AF65-F5344CB8AC3E}">
        <p14:creationId xmlns:p14="http://schemas.microsoft.com/office/powerpoint/2010/main" xmlns="" val="282013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6E81C-45C9-4C84-929C-954BAC43B1FE}" type="slidenum">
              <a:rPr lang="en-US" altLang="en-US"/>
              <a:pPr/>
              <a:t>17</a:t>
            </a:fld>
            <a:endParaRPr lang="en-US" altLang="en-US" dirty="0"/>
          </a:p>
        </p:txBody>
      </p:sp>
      <p:sp>
        <p:nvSpPr>
          <p:cNvPr id="75778" name="Rectangle 2"/>
          <p:cNvSpPr>
            <a:spLocks noGrp="1" noRot="1" noChangeAspect="1" noChangeArrowheads="1" noTextEdit="1"/>
          </p:cNvSpPr>
          <p:nvPr>
            <p:ph type="sldImg"/>
          </p:nvPr>
        </p:nvSpPr>
        <p:spPr>
          <a:xfrm>
            <a:off x="382588" y="684213"/>
            <a:ext cx="6096000" cy="3429000"/>
          </a:xfrm>
          <a:ln/>
        </p:spPr>
      </p:sp>
      <p:sp>
        <p:nvSpPr>
          <p:cNvPr id="75779" name="Rectangle 3"/>
          <p:cNvSpPr>
            <a:spLocks noGrp="1" noChangeArrowheads="1"/>
          </p:cNvSpPr>
          <p:nvPr>
            <p:ph type="body" idx="1"/>
          </p:nvPr>
        </p:nvSpPr>
        <p:spPr>
          <a:xfrm>
            <a:off x="685800" y="4343400"/>
            <a:ext cx="5486400" cy="4116388"/>
          </a:xfrm>
        </p:spPr>
        <p:txBody>
          <a:bodyPr/>
          <a:lstStyle/>
          <a:p>
            <a:r>
              <a:rPr lang="en-US" altLang="en-US" dirty="0"/>
              <a:t>Follow the liquid leaving the condenser coil. The normal sub-cooling for an air conditioner is 15 degrees. By adding the liquid to the sub-cooling coil and then running 55 degree air across this coil, sub-cooing improves to around 45 degrees. This allows you to select an 8 ton unit where the competition would need to use a 10 ton unit to accomplish the same performance.</a:t>
            </a:r>
          </a:p>
        </p:txBody>
      </p:sp>
    </p:spTree>
    <p:extLst>
      <p:ext uri="{BB962C8B-B14F-4D97-AF65-F5344CB8AC3E}">
        <p14:creationId xmlns:p14="http://schemas.microsoft.com/office/powerpoint/2010/main" xmlns="" val="304127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A8727-0A57-493E-B6A6-44218B79C1D7}" type="slidenum">
              <a:rPr lang="en-US" altLang="en-US"/>
              <a:pPr/>
              <a:t>18</a:t>
            </a:fld>
            <a:endParaRPr lang="en-US" altLang="en-US" dirty="0"/>
          </a:p>
        </p:txBody>
      </p:sp>
      <p:sp>
        <p:nvSpPr>
          <p:cNvPr id="102402" name="Rectangle 2"/>
          <p:cNvSpPr>
            <a:spLocks noGrp="1" noRot="1" noChangeAspect="1" noChangeArrowheads="1" noTextEdit="1"/>
          </p:cNvSpPr>
          <p:nvPr>
            <p:ph type="sldImg"/>
          </p:nvPr>
        </p:nvSpPr>
        <p:spPr>
          <a:xfrm>
            <a:off x="382588" y="684213"/>
            <a:ext cx="6096000" cy="3429000"/>
          </a:xfrm>
          <a:ln/>
        </p:spPr>
      </p:sp>
      <p:sp>
        <p:nvSpPr>
          <p:cNvPr id="102403" name="Rectangle 3"/>
          <p:cNvSpPr>
            <a:spLocks noGrp="1" noChangeArrowheads="1"/>
          </p:cNvSpPr>
          <p:nvPr>
            <p:ph type="body" idx="1"/>
          </p:nvPr>
        </p:nvSpPr>
        <p:spPr>
          <a:xfrm>
            <a:off x="685800" y="4343400"/>
            <a:ext cx="5486400" cy="4116388"/>
          </a:xfrm>
        </p:spPr>
        <p:txBody>
          <a:bodyPr/>
          <a:lstStyle/>
          <a:p>
            <a:r>
              <a:rPr lang="en-US" altLang="en-US" dirty="0"/>
              <a:t>Heating to neutral air</a:t>
            </a:r>
          </a:p>
        </p:txBody>
      </p:sp>
    </p:spTree>
    <p:extLst>
      <p:ext uri="{BB962C8B-B14F-4D97-AF65-F5344CB8AC3E}">
        <p14:creationId xmlns:p14="http://schemas.microsoft.com/office/powerpoint/2010/main" xmlns="" val="304059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defRPr>
            </a:lvl1pPr>
            <a:lvl2pPr marL="742950" indent="-285750" defTabSz="925513" eaLnBrk="0" hangingPunct="0">
              <a:defRPr>
                <a:solidFill>
                  <a:schemeClr val="tx1"/>
                </a:solidFill>
                <a:latin typeface="Arial" panose="020B0604020202020204" pitchFamily="34" charset="0"/>
              </a:defRPr>
            </a:lvl2pPr>
            <a:lvl3pPr marL="1143000" indent="-228600" defTabSz="925513" eaLnBrk="0" hangingPunct="0">
              <a:defRPr>
                <a:solidFill>
                  <a:schemeClr val="tx1"/>
                </a:solidFill>
                <a:latin typeface="Arial" panose="020B0604020202020204" pitchFamily="34" charset="0"/>
              </a:defRPr>
            </a:lvl3pPr>
            <a:lvl4pPr marL="1600200" indent="-228600" defTabSz="925513" eaLnBrk="0" hangingPunct="0">
              <a:defRPr>
                <a:solidFill>
                  <a:schemeClr val="tx1"/>
                </a:solidFill>
                <a:latin typeface="Arial" panose="020B0604020202020204" pitchFamily="34" charset="0"/>
              </a:defRPr>
            </a:lvl4pPr>
            <a:lvl5pPr marL="2057400" indent="-228600" defTabSz="925513" eaLnBrk="0" hangingPunct="0">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39A300-CBC6-4929-B3C2-BB2CB989F404}" type="slidenum">
              <a:rPr lang="en-US" altLang="en-US"/>
              <a:pPr eaLnBrk="1" hangingPunct="1"/>
              <a:t>19</a:t>
            </a:fld>
            <a:endParaRPr lang="en-US" altLang="en-US" dirty="0"/>
          </a:p>
        </p:txBody>
      </p:sp>
    </p:spTree>
    <p:extLst>
      <p:ext uri="{BB962C8B-B14F-4D97-AF65-F5344CB8AC3E}">
        <p14:creationId xmlns:p14="http://schemas.microsoft.com/office/powerpoint/2010/main" xmlns="" val="325332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00E3-2E00-462B-B0B5-D51A94B43C20}" type="slidenum">
              <a:rPr lang="en-US" smtClean="0"/>
              <a:pPr/>
              <a:t>21</a:t>
            </a:fld>
            <a:endParaRPr lang="en-US" dirty="0"/>
          </a:p>
        </p:txBody>
      </p:sp>
    </p:spTree>
    <p:extLst>
      <p:ext uri="{BB962C8B-B14F-4D97-AF65-F5344CB8AC3E}">
        <p14:creationId xmlns:p14="http://schemas.microsoft.com/office/powerpoint/2010/main" xmlns="" val="402388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defRPr>
            </a:lvl1pPr>
            <a:lvl2pPr marL="742950" indent="-285750" defTabSz="925513" eaLnBrk="0" hangingPunct="0">
              <a:defRPr>
                <a:solidFill>
                  <a:schemeClr val="tx1"/>
                </a:solidFill>
                <a:latin typeface="Arial" panose="020B0604020202020204" pitchFamily="34" charset="0"/>
              </a:defRPr>
            </a:lvl2pPr>
            <a:lvl3pPr marL="1143000" indent="-228600" defTabSz="925513" eaLnBrk="0" hangingPunct="0">
              <a:defRPr>
                <a:solidFill>
                  <a:schemeClr val="tx1"/>
                </a:solidFill>
                <a:latin typeface="Arial" panose="020B0604020202020204" pitchFamily="34" charset="0"/>
              </a:defRPr>
            </a:lvl3pPr>
            <a:lvl4pPr marL="1600200" indent="-228600" defTabSz="925513" eaLnBrk="0" hangingPunct="0">
              <a:defRPr>
                <a:solidFill>
                  <a:schemeClr val="tx1"/>
                </a:solidFill>
                <a:latin typeface="Arial" panose="020B0604020202020204" pitchFamily="34" charset="0"/>
              </a:defRPr>
            </a:lvl4pPr>
            <a:lvl5pPr marL="2057400" indent="-228600" defTabSz="925513" eaLnBrk="0" hangingPunct="0">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23ED2E-19E8-4234-82BC-2605D8B331B8}" type="slidenum">
              <a:rPr lang="en-US" altLang="en-US"/>
              <a:pPr eaLnBrk="1" hangingPunct="1"/>
              <a:t>34</a:t>
            </a:fld>
            <a:endParaRPr lang="en-US" altLang="en-US" dirty="0"/>
          </a:p>
        </p:txBody>
      </p:sp>
      <p:sp>
        <p:nvSpPr>
          <p:cNvPr id="52227" name="Rectangle 2"/>
          <p:cNvSpPr>
            <a:spLocks noGrp="1" noRot="1" noChangeAspect="1" noChangeArrowheads="1" noTextEdit="1"/>
          </p:cNvSpPr>
          <p:nvPr>
            <p:ph type="sldImg"/>
          </p:nvPr>
        </p:nvSpPr>
        <p:spPr>
          <a:xfrm>
            <a:off x="398463" y="695325"/>
            <a:ext cx="6157912" cy="3463925"/>
          </a:xfrm>
          <a:ln/>
        </p:spPr>
      </p:sp>
      <p:sp>
        <p:nvSpPr>
          <p:cNvPr id="52228" name="Rectangle 3"/>
          <p:cNvSpPr>
            <a:spLocks noGrp="1" noChangeArrowheads="1"/>
          </p:cNvSpPr>
          <p:nvPr>
            <p:ph type="body" idx="1"/>
          </p:nvPr>
        </p:nvSpPr>
        <p:spPr>
          <a:xfrm>
            <a:off x="695325" y="4389438"/>
            <a:ext cx="5564188" cy="41560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304086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defRPr>
            </a:lvl1pPr>
            <a:lvl2pPr marL="742950" indent="-285750" defTabSz="925513" eaLnBrk="0" hangingPunct="0">
              <a:defRPr>
                <a:solidFill>
                  <a:schemeClr val="tx1"/>
                </a:solidFill>
                <a:latin typeface="Arial" panose="020B0604020202020204" pitchFamily="34" charset="0"/>
              </a:defRPr>
            </a:lvl2pPr>
            <a:lvl3pPr marL="1143000" indent="-228600" defTabSz="925513" eaLnBrk="0" hangingPunct="0">
              <a:defRPr>
                <a:solidFill>
                  <a:schemeClr val="tx1"/>
                </a:solidFill>
                <a:latin typeface="Arial" panose="020B0604020202020204" pitchFamily="34" charset="0"/>
              </a:defRPr>
            </a:lvl3pPr>
            <a:lvl4pPr marL="1600200" indent="-228600" defTabSz="925513" eaLnBrk="0" hangingPunct="0">
              <a:defRPr>
                <a:solidFill>
                  <a:schemeClr val="tx1"/>
                </a:solidFill>
                <a:latin typeface="Arial" panose="020B0604020202020204" pitchFamily="34" charset="0"/>
              </a:defRPr>
            </a:lvl4pPr>
            <a:lvl5pPr marL="2057400" indent="-228600" defTabSz="925513" eaLnBrk="0" hangingPunct="0">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D8F0CD-1D09-4712-9F80-4EF58DF56C60}" type="slidenum">
              <a:rPr lang="en-US" altLang="en-US"/>
              <a:pPr eaLnBrk="1" hangingPunct="1"/>
              <a:t>42</a:t>
            </a:fld>
            <a:endParaRPr lang="en-US" altLang="en-US" dirty="0"/>
          </a:p>
        </p:txBody>
      </p:sp>
      <p:sp>
        <p:nvSpPr>
          <p:cNvPr id="54275" name="Rectangle 2"/>
          <p:cNvSpPr>
            <a:spLocks noGrp="1" noRot="1" noChangeAspect="1" noChangeArrowheads="1" noTextEdit="1"/>
          </p:cNvSpPr>
          <p:nvPr>
            <p:ph type="sldImg"/>
          </p:nvPr>
        </p:nvSpPr>
        <p:spPr>
          <a:xfrm>
            <a:off x="398463" y="693738"/>
            <a:ext cx="6157912" cy="3465512"/>
          </a:xfrm>
          <a:ln/>
        </p:spPr>
      </p:sp>
      <p:sp>
        <p:nvSpPr>
          <p:cNvPr id="54276" name="Rectangle 3"/>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102042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pPr lvl="0"/>
            <a:endParaRPr dirty="0"/>
          </a:p>
        </p:txBody>
      </p:sp>
      <p:sp>
        <p:nvSpPr>
          <p:cNvPr id="85" name="Shape 85"/>
          <p:cNvSpPr>
            <a:spLocks noGrp="1"/>
          </p:cNvSpPr>
          <p:nvPr>
            <p:ph type="body" sz="quarter" idx="1"/>
          </p:nvPr>
        </p:nvSpPr>
        <p:spPr>
          <a:prstGeom prst="rect">
            <a:avLst/>
          </a:prstGeom>
        </p:spPr>
        <p:txBody>
          <a:bodyPr/>
          <a:lstStyle/>
          <a:p>
            <a:pPr lvl="0" defTabSz="914400">
              <a:lnSpc>
                <a:spcPct val="100000"/>
              </a:lnSpc>
              <a:defRPr sz="1800"/>
            </a:pPr>
            <a:r>
              <a:rPr sz="1200" dirty="0">
                <a:latin typeface="Calibri"/>
                <a:ea typeface="Calibri"/>
                <a:cs typeface="Calibri"/>
                <a:sym typeface="Calibri"/>
              </a:rPr>
              <a:t>There are two types of loads that you are dealing with when you talk about the air conditioning load of a building.  The one that is the most obvious and the most thought of is the thermal, or sensible load because that’s what we see on our thermostat.  People adjust the temperature on their thermostat to control the temperature and it’s usually the largest portion of what we’re trying to control in a space.  </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However there is also the moisture or what engineers call the latent load in a building.  Air conditioning systems need to reduce the humidity brought into a building from the outdoors, through either ventilation air or infiltration and also take care of the indoor moisture created in the space from the people in the room – and other elements you might have such as plants, cooking, pools, showers, spa that create moisture in a building.  </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To have comfortable, healthy conditions in a building, it’s important to look at both of these loads  as essentially different challenges that must be addressed by your air conditioning system.</a:t>
            </a:r>
          </a:p>
        </p:txBody>
      </p:sp>
    </p:spTree>
    <p:extLst>
      <p:ext uri="{BB962C8B-B14F-4D97-AF65-F5344CB8AC3E}">
        <p14:creationId xmlns:p14="http://schemas.microsoft.com/office/powerpoint/2010/main" xmlns="" val="275928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the conventional air conditioning process, you’re treating both the thermal and moisture loads with one piece of equipment. </a:t>
            </a:r>
          </a:p>
          <a:p>
            <a:endParaRPr lang="en-US" dirty="0" smtClean="0"/>
          </a:p>
          <a:p>
            <a:r>
              <a:rPr lang="en-US" dirty="0" smtClean="0"/>
              <a:t>What’s typically happening is your temperature, that thermal load, is being treated directly.  You have a cold coil in either an air handler, DX packaged unit or something similar, and you’re passing warm air over that cold coil to extract the thermal energy directly from the air.  </a:t>
            </a:r>
          </a:p>
          <a:p>
            <a:endParaRPr lang="en-US" dirty="0" smtClean="0"/>
          </a:p>
          <a:p>
            <a:r>
              <a:rPr lang="en-US" dirty="0" smtClean="0"/>
              <a:t>On the other hand, the humidity is removed in an indirect fashion.  If you look at a coil and the fins on that coil, you see that they are not able to extract moisture out of the air.  What they can do is cool the air passed the dew point.  Once air is cooled passed the dew point, the moisture will condense out of the air.</a:t>
            </a:r>
          </a:p>
          <a:p>
            <a:endParaRPr lang="en-US" dirty="0" smtClean="0"/>
          </a:p>
          <a:p>
            <a:r>
              <a:rPr lang="en-US" dirty="0" smtClean="0"/>
              <a:t>Just like at night when the air temperature cools down passed the dew point and you get condensation, you wake up in the morning and there is dew on the grass.  The same is happening here, you get dew or condensation on your coil and it will collect at the bottom of the unit into a drip pan and then it will drain away.  </a:t>
            </a:r>
          </a:p>
          <a:p>
            <a:endParaRPr lang="en-US" dirty="0" smtClean="0"/>
          </a:p>
          <a:p>
            <a:r>
              <a:rPr lang="en-US" dirty="0" smtClean="0"/>
              <a:t>This approach is not a direct process.  You can only remove moisture by overcooling the air.  So in essence, a conventional air conditioner is pretty strong at dealing with that thermal load, but not as efficient at dealing with that humidity load.  </a:t>
            </a:r>
          </a:p>
          <a:p>
            <a:endParaRPr lang="en-US" dirty="0" smtClean="0"/>
          </a:p>
          <a:p>
            <a:r>
              <a:rPr lang="en-US" dirty="0" smtClean="0"/>
              <a:t>And even though you don’t see the humidity load on the thermostat, it’s equally important for the comfort and the health of the human occupants of the building, for indoor air quality, mold prevention and also for protecting the structure and furnishings of the building.</a:t>
            </a:r>
          </a:p>
          <a:p>
            <a:endParaRPr lang="en-US" dirty="0"/>
          </a:p>
        </p:txBody>
      </p:sp>
      <p:sp>
        <p:nvSpPr>
          <p:cNvPr id="4" name="Slide Number Placeholder 3"/>
          <p:cNvSpPr>
            <a:spLocks noGrp="1"/>
          </p:cNvSpPr>
          <p:nvPr>
            <p:ph type="sldNum" sz="quarter" idx="10"/>
          </p:nvPr>
        </p:nvSpPr>
        <p:spPr/>
        <p:txBody>
          <a:bodyPr/>
          <a:lstStyle/>
          <a:p>
            <a:fld id="{6695E399-DEC6-4FC2-B843-E21A181B0F44}" type="slidenum">
              <a:rPr lang="en-US" smtClean="0"/>
              <a:pPr/>
              <a:t>6</a:t>
            </a:fld>
            <a:endParaRPr lang="en-US" dirty="0"/>
          </a:p>
        </p:txBody>
      </p:sp>
    </p:spTree>
    <p:extLst>
      <p:ext uri="{BB962C8B-B14F-4D97-AF65-F5344CB8AC3E}">
        <p14:creationId xmlns:p14="http://schemas.microsoft.com/office/powerpoint/2010/main" xmlns="" val="315873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573088"/>
            <a:ext cx="7153275" cy="4024312"/>
          </a:xfrm>
        </p:spPr>
      </p:sp>
      <p:sp>
        <p:nvSpPr>
          <p:cNvPr id="3" name="Notes Placeholder 2"/>
          <p:cNvSpPr>
            <a:spLocks noGrp="1"/>
          </p:cNvSpPr>
          <p:nvPr>
            <p:ph type="body" idx="1"/>
          </p:nvPr>
        </p:nvSpPr>
        <p:spPr>
          <a:xfrm>
            <a:off x="685800" y="4648200"/>
            <a:ext cx="5486400" cy="3810000"/>
          </a:xfrm>
        </p:spPr>
        <p:txBody>
          <a:bodyPr>
            <a:normAutofit fontScale="92500"/>
          </a:bodyPr>
          <a:lstStyle/>
          <a:p>
            <a:r>
              <a:rPr lang="en-US" dirty="0" smtClean="0"/>
              <a:t>Here is a graph of how air conditioning loads have evolved over time, starting in the 1980’s until 2005.  This shows the relationship over time between that thermal load, the orange portion, and that moisture load which is the blue portion.  While these are illustrative numbers, you can see that a lot has changed in building standards over time period.</a:t>
            </a:r>
          </a:p>
          <a:p>
            <a:endParaRPr lang="en-US" dirty="0" smtClean="0"/>
          </a:p>
          <a:p>
            <a:r>
              <a:rPr lang="en-US" dirty="0" smtClean="0"/>
              <a:t>Back in the 1980’s if you built a building, you would find that easily 80% of your load, even in a relatively humid climate, would be thermal.  So the fact that your air conditioner didn’t have a lot of capacity to deal with moisture was not a big issue.  </a:t>
            </a:r>
          </a:p>
          <a:p>
            <a:endParaRPr lang="en-US" dirty="0" smtClean="0"/>
          </a:p>
          <a:p>
            <a:r>
              <a:rPr lang="en-US" dirty="0" smtClean="0"/>
              <a:t>However, in the late 1980’s the standards changed.  Ventilation rates increased significantly due to research that was done on indoor air quality, airborne microbes and airborne contaminants.  After that, there were a lot of the energy efficiency improvements that addressed the thermal load.  Rather than incandescent lights, most facilities switched over to fluorescent lights, there was better insulation and sealing of buildings, and window glazing to prevent the heat from gathering in the building.   So you ended up with a lot of energy efficiency improvements that addressed only that thermal portion.</a:t>
            </a:r>
          </a:p>
          <a:p>
            <a:endParaRPr lang="en-US" dirty="0" smtClean="0"/>
          </a:p>
          <a:p>
            <a:r>
              <a:rPr lang="en-US" dirty="0" smtClean="0"/>
              <a:t>So what’s happening when you look at this fraction here is the percent of the load that’s thermal, otherwise known as the Sensible Heat Ratio, meaning sensible load over the total load has dropped down, in a humid climate, from 80% to only about 60%.  </a:t>
            </a:r>
          </a:p>
          <a:p>
            <a:endParaRPr lang="en-US" dirty="0"/>
          </a:p>
        </p:txBody>
      </p:sp>
      <p:sp>
        <p:nvSpPr>
          <p:cNvPr id="4" name="Slide Number Placeholder 3"/>
          <p:cNvSpPr>
            <a:spLocks noGrp="1"/>
          </p:cNvSpPr>
          <p:nvPr>
            <p:ph type="sldNum" sz="quarter" idx="10"/>
          </p:nvPr>
        </p:nvSpPr>
        <p:spPr/>
        <p:txBody>
          <a:bodyPr/>
          <a:lstStyle/>
          <a:p>
            <a:pPr>
              <a:defRPr/>
            </a:pPr>
            <a:fld id="{32167CF8-B31E-45EE-8A30-E280F70DE4C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xmlns="" val="94484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573088"/>
            <a:ext cx="7153275" cy="4024312"/>
          </a:xfrm>
        </p:spPr>
      </p:sp>
      <p:sp>
        <p:nvSpPr>
          <p:cNvPr id="3" name="Notes Placeholder 2"/>
          <p:cNvSpPr>
            <a:spLocks noGrp="1"/>
          </p:cNvSpPr>
          <p:nvPr>
            <p:ph type="body" idx="1"/>
          </p:nvPr>
        </p:nvSpPr>
        <p:spPr>
          <a:xfrm>
            <a:off x="685800" y="4648200"/>
            <a:ext cx="5486400" cy="3810000"/>
          </a:xfrm>
        </p:spPr>
        <p:txBody>
          <a:bodyPr>
            <a:normAutofit fontScale="92500" lnSpcReduction="10000"/>
          </a:bodyPr>
          <a:lstStyle/>
          <a:p>
            <a:r>
              <a:rPr lang="en-US" dirty="0" smtClean="0"/>
              <a:t>This is all graphed for what you’d call your design day.  This is what an engineer would typically use to design because they tend to look at the thermal load as the major portion of the load. But if you look at the outdoor air weather conditions, this graphs, by frequency, the hours that fall into different temperature regimes and different moisture content levels, you can see that this design condition was chosen to represent the hottest day of the year, or in ASHRAE terms, it will be the 99.6 hottest day of the year.  (Only .4% of the hours are hotter than that.)  This may not be the most challenging condition anymore.</a:t>
            </a:r>
          </a:p>
          <a:p>
            <a:endParaRPr lang="en-US" dirty="0" smtClean="0"/>
          </a:p>
          <a:p>
            <a:r>
              <a:rPr lang="en-US" dirty="0" smtClean="0"/>
              <a:t>You also have the humidity design condition which is the 99.6 most humid day and if you look at that day, you start to see that it’s going beyond that 60% threshold and it’s almost 50/50  moisture load versus thermal load in a humid climate.  These design conditions are happening for 35 hours a year.   </a:t>
            </a:r>
          </a:p>
          <a:p>
            <a:endParaRPr lang="en-US" dirty="0" smtClean="0"/>
          </a:p>
          <a:p>
            <a:r>
              <a:rPr lang="en-US" dirty="0" smtClean="0"/>
              <a:t>The most common situation are what you call your part load conditions so look at this purple area: here you have a warm summer day that’s not overly warm but is still relatively humid.  You’re really concerned about these days since they are going to happen for hundreds or thousands of hours per year.  So when you look at that condition, what you start to see is that even in climates that aren’t that humid, that dark blue line is Albuquerque, you’re going to end up with a pretty even split in the responsibility between moisture control and temperature control.  </a:t>
            </a:r>
          </a:p>
          <a:p>
            <a:endParaRPr lang="en-US" dirty="0" smtClean="0"/>
          </a:p>
          <a:p>
            <a:r>
              <a:rPr lang="en-US" dirty="0" smtClean="0"/>
              <a:t>Keep in mind that this refers to just your average, typical building (not one with greater humidity challenges)…</a:t>
            </a:r>
            <a:endParaRPr lang="en-US" dirty="0"/>
          </a:p>
        </p:txBody>
      </p:sp>
      <p:sp>
        <p:nvSpPr>
          <p:cNvPr id="4" name="Slide Number Placeholder 3"/>
          <p:cNvSpPr>
            <a:spLocks noGrp="1"/>
          </p:cNvSpPr>
          <p:nvPr>
            <p:ph type="sldNum" sz="quarter" idx="10"/>
          </p:nvPr>
        </p:nvSpPr>
        <p:spPr/>
        <p:txBody>
          <a:bodyPr/>
          <a:lstStyle/>
          <a:p>
            <a:pPr>
              <a:defRPr/>
            </a:pPr>
            <a:fld id="{32167CF8-B31E-45EE-8A30-E280F70DE4C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xmlns="" val="316420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 of this inadequate humidity control, ASHRAE has changed its recommendation for how to manage this challenge.  Of course I promote equipment that deals directly with humidity but I wanted  to show you this quote right out of the ASHRAE handbook… (read quote).  </a:t>
            </a:r>
          </a:p>
          <a:p>
            <a:endParaRPr lang="en-US" dirty="0" smtClean="0"/>
          </a:p>
          <a:p>
            <a:r>
              <a:rPr lang="en-US" dirty="0" smtClean="0"/>
              <a:t>Here they are talking about dedicated outdoor air systems but you can take the same logic and say that anywhere you have a high latent load, anywhere you’re going well beyond that 80%  thermal load, you should be thinking about a separate piece of equipment to deal with the latent load.  You can then take the remaining thermal load and treat that with normal return air systems such as a DX or chilled water system and that’s going to be totally adequate.  Just isolate those humidity loads into separate equipment to deal with that portion of the load.</a:t>
            </a:r>
            <a:endParaRPr lang="en-US" dirty="0"/>
          </a:p>
        </p:txBody>
      </p:sp>
      <p:sp>
        <p:nvSpPr>
          <p:cNvPr id="4" name="Slide Number Placeholder 3"/>
          <p:cNvSpPr>
            <a:spLocks noGrp="1"/>
          </p:cNvSpPr>
          <p:nvPr>
            <p:ph type="sldNum" sz="quarter" idx="10"/>
          </p:nvPr>
        </p:nvSpPr>
        <p:spPr/>
        <p:txBody>
          <a:bodyPr/>
          <a:lstStyle/>
          <a:p>
            <a:fld id="{6695E399-DEC6-4FC2-B843-E21A181B0F44}" type="slidenum">
              <a:rPr lang="en-US" smtClean="0"/>
              <a:pPr/>
              <a:t>9</a:t>
            </a:fld>
            <a:endParaRPr lang="en-US" dirty="0"/>
          </a:p>
        </p:txBody>
      </p:sp>
    </p:spTree>
    <p:extLst>
      <p:ext uri="{BB962C8B-B14F-4D97-AF65-F5344CB8AC3E}">
        <p14:creationId xmlns:p14="http://schemas.microsoft.com/office/powerpoint/2010/main" xmlns="" val="279916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00E3-2E00-462B-B0B5-D51A94B43C20}" type="slidenum">
              <a:rPr lang="en-US" smtClean="0"/>
              <a:pPr/>
              <a:t>10</a:t>
            </a:fld>
            <a:endParaRPr lang="en-US" dirty="0"/>
          </a:p>
        </p:txBody>
      </p:sp>
    </p:spTree>
    <p:extLst>
      <p:ext uri="{BB962C8B-B14F-4D97-AF65-F5344CB8AC3E}">
        <p14:creationId xmlns:p14="http://schemas.microsoft.com/office/powerpoint/2010/main" xmlns="" val="46550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200E3-2E00-462B-B0B5-D51A94B43C20}" type="slidenum">
              <a:rPr lang="en-US" smtClean="0"/>
              <a:pPr/>
              <a:t>11</a:t>
            </a:fld>
            <a:endParaRPr lang="en-US" dirty="0"/>
          </a:p>
        </p:txBody>
      </p:sp>
    </p:spTree>
    <p:extLst>
      <p:ext uri="{BB962C8B-B14F-4D97-AF65-F5344CB8AC3E}">
        <p14:creationId xmlns:p14="http://schemas.microsoft.com/office/powerpoint/2010/main" xmlns="" val="244207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302A5-1DFF-4A8C-9341-D10F883A5254}" type="slidenum">
              <a:rPr lang="en-US" altLang="en-US"/>
              <a:pPr/>
              <a:t>12</a:t>
            </a:fld>
            <a:endParaRPr lang="en-US" alt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xmlns="" val="420363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0088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09079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64318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b="0"/>
            </a:lvl1pPr>
          </a:lstStyle>
          <a:p>
            <a:pPr lvl="0"/>
            <a:r>
              <a:rPr lang="en-US" altLang="en-US" noProof="0" smtClean="0"/>
              <a:t>Click to edit Master title style</a:t>
            </a:r>
          </a:p>
        </p:txBody>
      </p:sp>
    </p:spTree>
    <p:extLst>
      <p:ext uri="{BB962C8B-B14F-4D97-AF65-F5344CB8AC3E}">
        <p14:creationId xmlns:p14="http://schemas.microsoft.com/office/powerpoint/2010/main" xmlns="" val="292807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2895600"/>
            <a:ext cx="10363200" cy="685800"/>
          </a:xfrm>
        </p:spPr>
        <p:txBody>
          <a:bodyPr anchor="ctr" anchorCtr="0">
            <a:normAutofit/>
          </a:bodyPr>
          <a:lstStyle>
            <a:lvl1pPr algn="ctr">
              <a:defRPr sz="2600" b="1" cap="none" baseline="0"/>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7E80D09-CFEE-46D6-BD6A-D57EE7F7A0C6}" type="slidenum">
              <a:rPr lang="en-US" smtClean="0"/>
              <a:pPr/>
              <a:t>‹#›</a:t>
            </a:fld>
            <a:endParaRPr lang="en-US" dirty="0"/>
          </a:p>
        </p:txBody>
      </p:sp>
    </p:spTree>
    <p:extLst>
      <p:ext uri="{BB962C8B-B14F-4D97-AF65-F5344CB8AC3E}">
        <p14:creationId xmlns:p14="http://schemas.microsoft.com/office/powerpoint/2010/main" xmlns="" val="41657414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2366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895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0154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endParaRPr lang="en-US" dirty="0"/>
          </a:p>
        </p:txBody>
      </p:sp>
    </p:spTree>
    <p:extLst>
      <p:ext uri="{BB962C8B-B14F-4D97-AF65-F5344CB8AC3E}">
        <p14:creationId xmlns:p14="http://schemas.microsoft.com/office/powerpoint/2010/main" xmlns="" val="174632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8092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011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91942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91503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28462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47544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1280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21126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8/1/2016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495673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3" r:id="rId16"/>
    <p:sldLayoutId id="21474837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robertsgordon.com/" TargetMode="External"/><Relationship Id="rId3" Type="http://schemas.openxmlformats.org/officeDocument/2006/relationships/hyperlink" Target="http://www.addison-hvac.com/" TargetMode="External"/><Relationship Id="rId7" Type="http://schemas.openxmlformats.org/officeDocument/2006/relationships/hyperlink" Target="http://www.rapidengineering.com/" TargetMode="External"/><Relationship Id="rId12" Type="http://schemas.openxmlformats.org/officeDocument/2006/relationships/image" Target="../media/image9.jpeg"/><Relationship Id="rId2" Type="http://schemas.openxmlformats.org/officeDocument/2006/relationships/image" Target="../media/image4.jpeg"/><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weather-rite.com/" TargetMode="External"/><Relationship Id="rId5" Type="http://schemas.openxmlformats.org/officeDocument/2006/relationships/hyperlink" Target="http://www.bananza.com/" TargetMode="External"/><Relationship Id="rId15" Type="http://schemas.openxmlformats.org/officeDocument/2006/relationships/hyperlink" Target="http://www.robertsgordon.co.uk/"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www.phoenixairsystems.com/" TargetMode="External"/><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3.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chart" Target="../charts/chart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oleObject" Target="../embeddings/oleObject1.bin"/><Relationship Id="rId2" Type="http://schemas.openxmlformats.org/officeDocument/2006/relationships/tags" Target="../tags/tag9.xml"/><Relationship Id="rId16" Type="http://schemas.openxmlformats.org/officeDocument/2006/relationships/notesSlide" Target="../notesSlides/notesSlide4.xml"/><Relationship Id="rId1" Type="http://schemas.openxmlformats.org/officeDocument/2006/relationships/vmlDrawing" Target="../drawings/vmlDrawing1.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slideLayout" Target="../slideLayouts/slideLayout6.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6.xml"/><Relationship Id="rId7" Type="http://schemas.openxmlformats.org/officeDocument/2006/relationships/chart" Target="../charts/chart2.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36761" y="2503094"/>
            <a:ext cx="10972800" cy="2018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0" kern="1200">
                <a:solidFill>
                  <a:schemeClr val="bg1"/>
                </a:solidFill>
                <a:latin typeface="+mj-lt"/>
                <a:ea typeface="+mj-ea"/>
                <a:cs typeface="+mj-cs"/>
              </a:defRPr>
            </a:lvl1pPr>
            <a:lvl2pPr algn="ctr" rtl="0" fontAlgn="base">
              <a:spcBef>
                <a:spcPct val="0"/>
              </a:spcBef>
              <a:spcAft>
                <a:spcPct val="0"/>
              </a:spcAft>
              <a:defRPr sz="4000" b="1">
                <a:solidFill>
                  <a:schemeClr val="bg1"/>
                </a:solidFill>
                <a:latin typeface="Arial" panose="020B0604020202020204" pitchFamily="34" charset="0"/>
              </a:defRPr>
            </a:lvl2pPr>
            <a:lvl3pPr algn="ctr" rtl="0" fontAlgn="base">
              <a:spcBef>
                <a:spcPct val="0"/>
              </a:spcBef>
              <a:spcAft>
                <a:spcPct val="0"/>
              </a:spcAft>
              <a:defRPr sz="4000" b="1">
                <a:solidFill>
                  <a:schemeClr val="bg1"/>
                </a:solidFill>
                <a:latin typeface="Arial" panose="020B0604020202020204" pitchFamily="34" charset="0"/>
              </a:defRPr>
            </a:lvl3pPr>
            <a:lvl4pPr algn="ctr" rtl="0" fontAlgn="base">
              <a:spcBef>
                <a:spcPct val="0"/>
              </a:spcBef>
              <a:spcAft>
                <a:spcPct val="0"/>
              </a:spcAft>
              <a:defRPr sz="4000" b="1">
                <a:solidFill>
                  <a:schemeClr val="bg1"/>
                </a:solidFill>
                <a:latin typeface="Arial" panose="020B0604020202020204" pitchFamily="34" charset="0"/>
              </a:defRPr>
            </a:lvl4pPr>
            <a:lvl5pPr algn="ctr" rtl="0" fontAlgn="base">
              <a:spcBef>
                <a:spcPct val="0"/>
              </a:spcBef>
              <a:spcAft>
                <a:spcPct val="0"/>
              </a:spcAft>
              <a:defRPr sz="4000" b="1">
                <a:solidFill>
                  <a:schemeClr val="bg1"/>
                </a:solidFill>
                <a:latin typeface="Arial" panose="020B0604020202020204" pitchFamily="34" charset="0"/>
              </a:defRPr>
            </a:lvl5pPr>
            <a:lvl6pPr marL="457200" algn="ctr" rtl="0" fontAlgn="base">
              <a:spcBef>
                <a:spcPct val="0"/>
              </a:spcBef>
              <a:spcAft>
                <a:spcPct val="0"/>
              </a:spcAft>
              <a:defRPr sz="4000" b="1">
                <a:solidFill>
                  <a:schemeClr val="bg1"/>
                </a:solidFill>
                <a:latin typeface="Arial" panose="020B0604020202020204" pitchFamily="34" charset="0"/>
              </a:defRPr>
            </a:lvl6pPr>
            <a:lvl7pPr marL="914400" algn="ctr" rtl="0" fontAlgn="base">
              <a:spcBef>
                <a:spcPct val="0"/>
              </a:spcBef>
              <a:spcAft>
                <a:spcPct val="0"/>
              </a:spcAft>
              <a:defRPr sz="4000" b="1">
                <a:solidFill>
                  <a:schemeClr val="bg1"/>
                </a:solidFill>
                <a:latin typeface="Arial" panose="020B0604020202020204" pitchFamily="34" charset="0"/>
              </a:defRPr>
            </a:lvl7pPr>
            <a:lvl8pPr marL="1371600" algn="ctr" rtl="0" fontAlgn="base">
              <a:spcBef>
                <a:spcPct val="0"/>
              </a:spcBef>
              <a:spcAft>
                <a:spcPct val="0"/>
              </a:spcAft>
              <a:defRPr sz="4000" b="1">
                <a:solidFill>
                  <a:schemeClr val="bg1"/>
                </a:solidFill>
                <a:latin typeface="Arial" panose="020B0604020202020204" pitchFamily="34" charset="0"/>
              </a:defRPr>
            </a:lvl8pPr>
            <a:lvl9pPr marL="1828800" algn="ctr" rtl="0" fontAlgn="base">
              <a:spcBef>
                <a:spcPct val="0"/>
              </a:spcBef>
              <a:spcAft>
                <a:spcPct val="0"/>
              </a:spcAft>
              <a:defRPr sz="4000" b="1">
                <a:solidFill>
                  <a:schemeClr val="bg1"/>
                </a:solidFill>
                <a:latin typeface="Arial" panose="020B0604020202020204" pitchFamily="34" charset="0"/>
              </a:defRPr>
            </a:lvl9pPr>
          </a:lstStyle>
          <a:p>
            <a:endParaRPr lang="en-US" b="1" dirty="0">
              <a:solidFill>
                <a:schemeClr val="tx1"/>
              </a:solidFill>
              <a:latin typeface="+mn-lt"/>
            </a:endParaRPr>
          </a:p>
          <a:p>
            <a:endParaRPr lang="en-US" b="1" dirty="0">
              <a:solidFill>
                <a:schemeClr val="tx1"/>
              </a:solidFill>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3960" y="262572"/>
            <a:ext cx="9601200" cy="2085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2561" y="5053457"/>
            <a:ext cx="9601200" cy="742950"/>
          </a:xfrm>
          <a:prstGeom prst="rect">
            <a:avLst/>
          </a:prstGeom>
        </p:spPr>
      </p:pic>
    </p:spTree>
    <p:extLst>
      <p:ext uri="{BB962C8B-B14F-4D97-AF65-F5344CB8AC3E}">
        <p14:creationId xmlns:p14="http://schemas.microsoft.com/office/powerpoint/2010/main" xmlns="" val="8453558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543800" cy="685800"/>
          </a:xfrm>
        </p:spPr>
        <p:txBody>
          <a:bodyPr>
            <a:noAutofit/>
          </a:bodyPr>
          <a:lstStyle/>
          <a:p>
            <a:pPr algn="l"/>
            <a:r>
              <a:rPr lang="en-US" dirty="0" smtClean="0">
                <a:solidFill>
                  <a:srgbClr val="FFC000"/>
                </a:solidFill>
                <a:latin typeface="Calibri" pitchFamily="34" charset="0"/>
                <a:cs typeface="Calibri" pitchFamily="34" charset="0"/>
              </a:rPr>
              <a:t/>
            </a:r>
            <a:br>
              <a:rPr lang="en-US" dirty="0" smtClean="0">
                <a:solidFill>
                  <a:srgbClr val="FFC000"/>
                </a:solidFill>
                <a:latin typeface="Calibri" pitchFamily="34" charset="0"/>
                <a:cs typeface="Calibri" pitchFamily="34" charset="0"/>
              </a:rPr>
            </a:br>
            <a:r>
              <a:rPr lang="en-US" dirty="0" smtClean="0">
                <a:latin typeface="Calibri" pitchFamily="34" charset="0"/>
                <a:cs typeface="Calibri" pitchFamily="34" charset="0"/>
              </a:rPr>
              <a:t>Best Practice - dry the air before it enters the building  </a:t>
            </a:r>
            <a:r>
              <a:rPr lang="en-US" dirty="0" smtClean="0">
                <a:solidFill>
                  <a:srgbClr val="002060"/>
                </a:solidFill>
                <a:latin typeface="Calibri" pitchFamily="34" charset="0"/>
                <a:cs typeface="Calibri" pitchFamily="34" charset="0"/>
              </a:rPr>
              <a:t/>
            </a:r>
            <a:br>
              <a:rPr lang="en-US" dirty="0" smtClean="0">
                <a:solidFill>
                  <a:srgbClr val="002060"/>
                </a:solidFill>
                <a:latin typeface="Calibri" pitchFamily="34" charset="0"/>
                <a:cs typeface="Calibri" pitchFamily="34" charset="0"/>
              </a:rPr>
            </a:br>
            <a:endParaRPr lang="en-US" dirty="0"/>
          </a:p>
        </p:txBody>
      </p:sp>
      <p:sp>
        <p:nvSpPr>
          <p:cNvPr id="4" name="Rounded Rectangle 3"/>
          <p:cNvSpPr/>
          <p:nvPr/>
        </p:nvSpPr>
        <p:spPr>
          <a:xfrm>
            <a:off x="1981200" y="5029200"/>
            <a:ext cx="8305800" cy="990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After all the leaves mix into the lake, it will take more people and more work </a:t>
            </a:r>
          </a:p>
          <a:p>
            <a:pPr algn="ctr"/>
            <a:r>
              <a:rPr lang="en-US" b="1" dirty="0">
                <a:solidFill>
                  <a:srgbClr val="002060"/>
                </a:solidFill>
              </a:rPr>
              <a:t>to chase them all down and fish them out.</a:t>
            </a:r>
          </a:p>
        </p:txBody>
      </p:sp>
      <p:pic>
        <p:nvPicPr>
          <p:cNvPr id="31745" name="Picture 1"/>
          <p:cNvPicPr>
            <a:picLocks noChangeAspect="1" noChangeArrowheads="1"/>
          </p:cNvPicPr>
          <p:nvPr/>
        </p:nvPicPr>
        <p:blipFill>
          <a:blip r:embed="rId3" cstate="print"/>
          <a:srcRect l="1843" t="2417" r="4147"/>
          <a:stretch>
            <a:fillRect/>
          </a:stretch>
        </p:blipFill>
        <p:spPr bwMode="auto">
          <a:xfrm>
            <a:off x="1905000" y="1190626"/>
            <a:ext cx="3886200" cy="3076575"/>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l="1923" t="2454"/>
          <a:stretch>
            <a:fillRect/>
          </a:stretch>
        </p:blipFill>
        <p:spPr bwMode="auto">
          <a:xfrm>
            <a:off x="6096000" y="1190625"/>
            <a:ext cx="3886200" cy="3028950"/>
          </a:xfrm>
          <a:prstGeom prst="rect">
            <a:avLst/>
          </a:prstGeom>
          <a:noFill/>
          <a:ln w="9525">
            <a:noFill/>
            <a:miter lim="800000"/>
            <a:headEnd/>
            <a:tailEnd/>
          </a:ln>
        </p:spPr>
      </p:pic>
      <p:sp>
        <p:nvSpPr>
          <p:cNvPr id="5" name="TextBox 4"/>
          <p:cNvSpPr txBox="1"/>
          <p:nvPr/>
        </p:nvSpPr>
        <p:spPr>
          <a:xfrm>
            <a:off x="1905000" y="4382981"/>
            <a:ext cx="3886200" cy="369332"/>
          </a:xfrm>
          <a:prstGeom prst="rect">
            <a:avLst/>
          </a:prstGeom>
          <a:noFill/>
        </p:spPr>
        <p:txBody>
          <a:bodyPr wrap="square" rtlCol="0">
            <a:spAutoFit/>
          </a:bodyPr>
          <a:lstStyle/>
          <a:p>
            <a:r>
              <a:rPr lang="en-US" b="1" dirty="0"/>
              <a:t>Lower First Cost, System Simplification</a:t>
            </a:r>
          </a:p>
        </p:txBody>
      </p:sp>
      <p:sp>
        <p:nvSpPr>
          <p:cNvPr id="6" name="TextBox 5"/>
          <p:cNvSpPr txBox="1"/>
          <p:nvPr/>
        </p:nvSpPr>
        <p:spPr>
          <a:xfrm>
            <a:off x="6442605" y="4359422"/>
            <a:ext cx="3261149" cy="369332"/>
          </a:xfrm>
          <a:prstGeom prst="rect">
            <a:avLst/>
          </a:prstGeom>
          <a:noFill/>
        </p:spPr>
        <p:txBody>
          <a:bodyPr wrap="none" rtlCol="0">
            <a:spAutoFit/>
          </a:bodyPr>
          <a:lstStyle/>
          <a:p>
            <a:r>
              <a:rPr lang="en-US" b="1" dirty="0"/>
              <a:t>Higher First Cost, More Complex</a:t>
            </a:r>
          </a:p>
        </p:txBody>
      </p:sp>
    </p:spTree>
    <p:extLst>
      <p:ext uri="{BB962C8B-B14F-4D97-AF65-F5344CB8AC3E}">
        <p14:creationId xmlns:p14="http://schemas.microsoft.com/office/powerpoint/2010/main" xmlns="" val="81533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225675"/>
            <a:ext cx="11449318" cy="685800"/>
          </a:xfrm>
        </p:spPr>
        <p:txBody>
          <a:bodyPr>
            <a:noAutofit/>
          </a:bodyPr>
          <a:lstStyle/>
          <a:p>
            <a:pPr algn="l"/>
            <a:r>
              <a:rPr lang="en-US" sz="2400" b="0" dirty="0" smtClean="0">
                <a:latin typeface="Calibri" pitchFamily="34" charset="0"/>
                <a:cs typeface="Calibri" pitchFamily="34" charset="0"/>
              </a:rPr>
              <a:t>Dried outdoor air can provide all the dehumidification capacity the building requires.</a:t>
            </a:r>
            <a:endParaRPr lang="en-US" sz="2400" b="0" dirty="0"/>
          </a:p>
        </p:txBody>
      </p:sp>
      <p:grpSp>
        <p:nvGrpSpPr>
          <p:cNvPr id="4" name="Group 8"/>
          <p:cNvGrpSpPr/>
          <p:nvPr/>
        </p:nvGrpSpPr>
        <p:grpSpPr>
          <a:xfrm>
            <a:off x="1849192" y="1218277"/>
            <a:ext cx="7772400" cy="4800600"/>
            <a:chOff x="685800" y="1143000"/>
            <a:chExt cx="7467600" cy="4458269"/>
          </a:xfrm>
        </p:grpSpPr>
        <p:sp>
          <p:nvSpPr>
            <p:cNvPr id="7" name="Rectangle 6"/>
            <p:cNvSpPr/>
            <p:nvPr/>
          </p:nvSpPr>
          <p:spPr>
            <a:xfrm>
              <a:off x="685800" y="2514600"/>
              <a:ext cx="2057400"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Dehumidifier</a:t>
              </a:r>
            </a:p>
            <a:p>
              <a:pPr algn="ctr"/>
              <a:r>
                <a:rPr lang="en-US" sz="1000" b="1" dirty="0">
                  <a:solidFill>
                    <a:srgbClr val="002060"/>
                  </a:solidFill>
                </a:rPr>
                <a:t>Dries the incoming air to a condition below the desired space humidity set point</a:t>
              </a:r>
            </a:p>
          </p:txBody>
        </p:sp>
        <p:sp>
          <p:nvSpPr>
            <p:cNvPr id="10" name="Rectangle 9"/>
            <p:cNvSpPr/>
            <p:nvPr/>
          </p:nvSpPr>
          <p:spPr>
            <a:xfrm>
              <a:off x="685800" y="1600200"/>
              <a:ext cx="2057400"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Outdoor Air</a:t>
              </a:r>
            </a:p>
            <a:p>
              <a:pPr algn="ctr"/>
              <a:r>
                <a:rPr lang="en-US" sz="1000" b="1" dirty="0">
                  <a:solidFill>
                    <a:srgbClr val="002060"/>
                  </a:solidFill>
                </a:rPr>
                <a:t>Hot and humid, it must be cooled and dehumidified</a:t>
              </a:r>
              <a:r>
                <a:rPr lang="en-US" sz="1100" b="1" dirty="0">
                  <a:solidFill>
                    <a:srgbClr val="002060"/>
                  </a:solidFill>
                </a:rPr>
                <a:t>.</a:t>
              </a:r>
              <a:r>
                <a:rPr lang="en-US" sz="1100" dirty="0">
                  <a:solidFill>
                    <a:srgbClr val="002060"/>
                  </a:solidFill>
                </a:rPr>
                <a:t> </a:t>
              </a:r>
            </a:p>
          </p:txBody>
        </p:sp>
        <p:sp>
          <p:nvSpPr>
            <p:cNvPr id="11" name="Rectangle 10"/>
            <p:cNvSpPr/>
            <p:nvPr/>
          </p:nvSpPr>
          <p:spPr>
            <a:xfrm>
              <a:off x="685800" y="3429000"/>
              <a:ext cx="2057400"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Dry Ventilation Air</a:t>
              </a:r>
            </a:p>
            <a:p>
              <a:pPr algn="ctr"/>
              <a:r>
                <a:rPr lang="en-US" sz="1000" b="1" dirty="0">
                  <a:solidFill>
                    <a:srgbClr val="002060"/>
                  </a:solidFill>
                </a:rPr>
                <a:t>Will remove the moisture loads generated inside the building</a:t>
              </a:r>
              <a:r>
                <a:rPr lang="en-US" sz="1100" b="1" dirty="0">
                  <a:solidFill>
                    <a:srgbClr val="002060"/>
                  </a:solidFill>
                </a:rPr>
                <a:t>.</a:t>
              </a:r>
              <a:r>
                <a:rPr lang="en-US" sz="1100" dirty="0">
                  <a:solidFill>
                    <a:srgbClr val="002060"/>
                  </a:solidFill>
                </a:rPr>
                <a:t> </a:t>
              </a:r>
            </a:p>
          </p:txBody>
        </p:sp>
        <p:sp>
          <p:nvSpPr>
            <p:cNvPr id="12" name="Rectangle 11"/>
            <p:cNvSpPr/>
            <p:nvPr/>
          </p:nvSpPr>
          <p:spPr>
            <a:xfrm>
              <a:off x="685800" y="4343400"/>
              <a:ext cx="2057400"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Air Inside the Space</a:t>
              </a:r>
            </a:p>
            <a:p>
              <a:pPr algn="ctr"/>
              <a:r>
                <a:rPr lang="en-US" sz="1000" b="1" dirty="0">
                  <a:solidFill>
                    <a:srgbClr val="002060"/>
                  </a:solidFill>
                </a:rPr>
                <a:t>Is it at or below the desired humidity set point.</a:t>
              </a:r>
              <a:r>
                <a:rPr lang="en-US" sz="1000" dirty="0">
                  <a:solidFill>
                    <a:srgbClr val="002060"/>
                  </a:solidFill>
                </a:rPr>
                <a:t> </a:t>
              </a:r>
            </a:p>
          </p:txBody>
        </p:sp>
        <p:pic>
          <p:nvPicPr>
            <p:cNvPr id="29698" name="Picture 2"/>
            <p:cNvPicPr>
              <a:picLocks noChangeAspect="1" noChangeArrowheads="1"/>
            </p:cNvPicPr>
            <p:nvPr/>
          </p:nvPicPr>
          <p:blipFill>
            <a:blip r:embed="rId3" cstate="print"/>
            <a:srcRect l="22105" t="18875" r="7368" b="-181"/>
            <a:stretch>
              <a:fillRect/>
            </a:stretch>
          </p:blipFill>
          <p:spPr bwMode="auto">
            <a:xfrm>
              <a:off x="2819400" y="1143000"/>
              <a:ext cx="5334000" cy="4458269"/>
            </a:xfrm>
            <a:prstGeom prst="rect">
              <a:avLst/>
            </a:prstGeom>
            <a:noFill/>
            <a:ln w="9525">
              <a:noFill/>
              <a:miter lim="800000"/>
              <a:headEnd/>
              <a:tailEnd/>
            </a:ln>
          </p:spPr>
        </p:pic>
      </p:grpSp>
    </p:spTree>
    <p:extLst>
      <p:ext uri="{BB962C8B-B14F-4D97-AF65-F5344CB8AC3E}">
        <p14:creationId xmlns:p14="http://schemas.microsoft.com/office/powerpoint/2010/main" xmlns="" val="37289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10972800" cy="1143000"/>
          </a:xfrm>
          <a:noFill/>
        </p:spPr>
        <p:txBody>
          <a:bodyPr>
            <a:normAutofit fontScale="90000"/>
          </a:bodyPr>
          <a:lstStyle/>
          <a:p>
            <a:r>
              <a:rPr lang="en-US" altLang="en-US" b="1" dirty="0"/>
              <a:t>Dew Point Comparison </a:t>
            </a:r>
            <a:r>
              <a:rPr lang="en-US" altLang="en-US" dirty="0"/>
              <a:t/>
            </a:r>
            <a:br>
              <a:rPr lang="en-US" altLang="en-US" dirty="0"/>
            </a:br>
            <a:r>
              <a:rPr lang="en-US" altLang="en-US" dirty="0"/>
              <a:t>Reheating to Neutral Air</a:t>
            </a:r>
          </a:p>
        </p:txBody>
      </p:sp>
      <p:graphicFrame>
        <p:nvGraphicFramePr>
          <p:cNvPr id="5" name="Group 3"/>
          <p:cNvGraphicFramePr>
            <a:graphicFrameLocks noGrp="1"/>
          </p:cNvGraphicFramePr>
          <p:nvPr>
            <p:ph type="tbl" idx="1"/>
            <p:extLst/>
          </p:nvPr>
        </p:nvGraphicFramePr>
        <p:xfrm>
          <a:off x="2567709" y="1341582"/>
          <a:ext cx="7378700" cy="4726305"/>
        </p:xfrm>
        <a:graphic>
          <a:graphicData uri="http://schemas.openxmlformats.org/drawingml/2006/table">
            <a:tbl>
              <a:tblPr/>
              <a:tblGrid>
                <a:gridCol w="2968625"/>
                <a:gridCol w="1471613"/>
                <a:gridCol w="1468437"/>
                <a:gridCol w="1470025"/>
              </a:tblGrid>
              <a:tr h="923925">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solidFill>
                      <a:schemeClr val="bg1"/>
                    </a:solidFill>
                  </a:tcPr>
                </a:tc>
                <a:tc gridSpan="3">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DRY BULB TEMPERATURE - °F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r>
              <a:tr h="444500">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70°F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72°F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75°F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84200">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DEW POINT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3">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RELATIVE HUMIDITY – RH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379413">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45°F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40.6</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37.9</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34.3</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6238">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50°F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49</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45.8</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41.4</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52°F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52.7</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49.3</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44.6</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25">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55°F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58.9</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55.1</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49.7</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57°F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rgbClr val="FF0000"/>
                          </a:solidFill>
                          <a:effectLst/>
                          <a:latin typeface="Arial" panose="020B0604020202020204" pitchFamily="34" charset="0"/>
                        </a:rPr>
                        <a:t>63.36</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59.2</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panose="020B0604020202020204" pitchFamily="34" charset="0"/>
                        </a:rPr>
                        <a:t>53.5</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25">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60°F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Arial" panose="020B0604020202020204" pitchFamily="34" charset="0"/>
                        </a:rPr>
                        <a:t>70.6</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Arial" panose="020B0604020202020204" pitchFamily="34" charset="0"/>
                        </a:rPr>
                        <a:t>65.9</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59.6</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25">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65°F</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Arial" panose="020B0604020202020204" pitchFamily="34" charset="0"/>
                        </a:rPr>
                        <a:t>84.2</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Arial" panose="020B0604020202020204" pitchFamily="34" charset="0"/>
                        </a:rPr>
                        <a:t>78.6</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bg1"/>
                          </a:solidFill>
                          <a:latin typeface="Arial" panose="020B0604020202020204" pitchFamily="34" charset="0"/>
                        </a:defRPr>
                      </a:lvl1pPr>
                      <a:lvl2pPr>
                        <a:spcBef>
                          <a:spcPct val="20000"/>
                        </a:spcBef>
                        <a:defRPr sz="2400">
                          <a:solidFill>
                            <a:schemeClr val="bg1"/>
                          </a:solidFill>
                          <a:latin typeface="Arial" panose="020B0604020202020204" pitchFamily="34" charset="0"/>
                        </a:defRPr>
                      </a:lvl2pPr>
                      <a:lvl3pPr>
                        <a:spcBef>
                          <a:spcPct val="20000"/>
                        </a:spcBef>
                        <a:defRPr sz="2000">
                          <a:solidFill>
                            <a:schemeClr val="bg1"/>
                          </a:solidFill>
                          <a:latin typeface="Arial" panose="020B0604020202020204" pitchFamily="34" charset="0"/>
                        </a:defRPr>
                      </a:lvl3pPr>
                      <a:lvl4pPr>
                        <a:spcBef>
                          <a:spcPct val="20000"/>
                        </a:spcBef>
                        <a:defRPr>
                          <a:solidFill>
                            <a:schemeClr val="bg1"/>
                          </a:solidFill>
                          <a:latin typeface="Arial" panose="020B0604020202020204" pitchFamily="34" charset="0"/>
                        </a:defRPr>
                      </a:lvl4pPr>
                      <a:lvl5pPr>
                        <a:spcBef>
                          <a:spcPct val="20000"/>
                        </a:spcBef>
                        <a:defRPr>
                          <a:solidFill>
                            <a:schemeClr val="bg1"/>
                          </a:solidFill>
                          <a:latin typeface="Arial" panose="020B0604020202020204" pitchFamily="34" charset="0"/>
                        </a:defRPr>
                      </a:lvl5pPr>
                      <a:lvl6pPr fontAlgn="base">
                        <a:spcBef>
                          <a:spcPct val="20000"/>
                        </a:spcBef>
                        <a:spcAft>
                          <a:spcPct val="0"/>
                        </a:spcAft>
                        <a:defRPr>
                          <a:solidFill>
                            <a:schemeClr val="bg1"/>
                          </a:solidFill>
                          <a:latin typeface="Arial" panose="020B0604020202020204" pitchFamily="34" charset="0"/>
                        </a:defRPr>
                      </a:lvl6pPr>
                      <a:lvl7pPr fontAlgn="base">
                        <a:spcBef>
                          <a:spcPct val="20000"/>
                        </a:spcBef>
                        <a:spcAft>
                          <a:spcPct val="0"/>
                        </a:spcAft>
                        <a:defRPr>
                          <a:solidFill>
                            <a:schemeClr val="bg1"/>
                          </a:solidFill>
                          <a:latin typeface="Arial" panose="020B0604020202020204" pitchFamily="34" charset="0"/>
                        </a:defRPr>
                      </a:lvl7pPr>
                      <a:lvl8pPr fontAlgn="base">
                        <a:spcBef>
                          <a:spcPct val="20000"/>
                        </a:spcBef>
                        <a:spcAft>
                          <a:spcPct val="0"/>
                        </a:spcAft>
                        <a:defRPr>
                          <a:solidFill>
                            <a:schemeClr val="bg1"/>
                          </a:solidFill>
                          <a:latin typeface="Arial" panose="020B0604020202020204" pitchFamily="34" charset="0"/>
                        </a:defRPr>
                      </a:lvl8pPr>
                      <a:lvl9pPr fontAlgn="base">
                        <a:spcBef>
                          <a:spcPct val="20000"/>
                        </a:spcBef>
                        <a:spcAft>
                          <a:spcPct val="0"/>
                        </a:spcAft>
                        <a:defRPr>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Arial" panose="020B0604020202020204" pitchFamily="34" charset="0"/>
                        </a:rPr>
                        <a:t>71.1</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3661824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58085" y="2296621"/>
            <a:ext cx="10972800" cy="1143000"/>
          </a:xfrm>
          <a:noFill/>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normAutofit/>
          </a:bodyPr>
          <a:lstStyle/>
          <a:p>
            <a:r>
              <a:rPr lang="en-US" altLang="en-US" sz="5400" b="1" dirty="0"/>
              <a:t>100% Outside Air </a:t>
            </a:r>
            <a:r>
              <a:rPr lang="en-US" altLang="en-US" sz="5400" b="1" dirty="0" smtClean="0"/>
              <a:t>Examples</a:t>
            </a:r>
            <a:endParaRPr lang="en-US" altLang="en-US" sz="5400" b="1" dirty="0"/>
          </a:p>
        </p:txBody>
      </p:sp>
    </p:spTree>
    <p:extLst>
      <p:ext uri="{BB962C8B-B14F-4D97-AF65-F5344CB8AC3E}">
        <p14:creationId xmlns:p14="http://schemas.microsoft.com/office/powerpoint/2010/main" xmlns="" val="56777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752600" y="1600200"/>
            <a:ext cx="8763000" cy="4800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0899" name="Rectangle 3"/>
          <p:cNvSpPr>
            <a:spLocks noGrp="1" noChangeArrowheads="1"/>
          </p:cNvSpPr>
          <p:nvPr>
            <p:ph type="title"/>
          </p:nvPr>
        </p:nvSpPr>
        <p:spPr>
          <a:xfrm>
            <a:off x="0" y="0"/>
            <a:ext cx="10515600" cy="1325563"/>
          </a:xfrm>
          <a:noFill/>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lstStyle/>
          <a:p>
            <a:r>
              <a:rPr lang="en-US" altLang="en-US" b="1" dirty="0"/>
              <a:t>100% Outside Air </a:t>
            </a:r>
            <a:r>
              <a:rPr lang="en-US" altLang="en-US" dirty="0"/>
              <a:t/>
            </a:r>
            <a:br>
              <a:rPr lang="en-US" altLang="en-US" dirty="0"/>
            </a:br>
            <a:r>
              <a:rPr lang="en-US" altLang="en-US" dirty="0"/>
              <a:t>Summer Design w/Reheat</a:t>
            </a:r>
          </a:p>
        </p:txBody>
      </p:sp>
      <p:sp>
        <p:nvSpPr>
          <p:cNvPr id="80900" name="AutoShape 4"/>
          <p:cNvSpPr>
            <a:spLocks/>
          </p:cNvSpPr>
          <p:nvPr/>
        </p:nvSpPr>
        <p:spPr bwMode="auto">
          <a:xfrm>
            <a:off x="8893176" y="3962400"/>
            <a:ext cx="1241425" cy="685800"/>
          </a:xfrm>
          <a:prstGeom prst="borderCallout2">
            <a:avLst>
              <a:gd name="adj1" fmla="val 16667"/>
              <a:gd name="adj2" fmla="val -6139"/>
              <a:gd name="adj3" fmla="val 16667"/>
              <a:gd name="adj4" fmla="val -37338"/>
              <a:gd name="adj5" fmla="val -45370"/>
              <a:gd name="adj6" fmla="val -68671"/>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Ambient</a:t>
            </a:r>
          </a:p>
          <a:p>
            <a:pPr algn="ctr"/>
            <a:r>
              <a:rPr lang="en-US" altLang="en-US" sz="2000" b="1" dirty="0">
                <a:solidFill>
                  <a:srgbClr val="000066"/>
                </a:solidFill>
              </a:rPr>
              <a:t>92/75</a:t>
            </a:r>
          </a:p>
        </p:txBody>
      </p:sp>
      <p:graphicFrame>
        <p:nvGraphicFramePr>
          <p:cNvPr id="80901" name="Object 5"/>
          <p:cNvGraphicFramePr>
            <a:graphicFrameLocks noChangeAspect="1"/>
          </p:cNvGraphicFramePr>
          <p:nvPr/>
        </p:nvGraphicFramePr>
        <p:xfrm>
          <a:off x="2644775" y="2743200"/>
          <a:ext cx="6324600" cy="2482850"/>
        </p:xfrm>
        <a:graphic>
          <a:graphicData uri="http://schemas.openxmlformats.org/presentationml/2006/ole">
            <p:oleObj spid="_x0000_s5128" name="Photo Editor Photo" r:id="rId4" imgW="8733333" imgH="3428571" progId="">
              <p:embed/>
            </p:oleObj>
          </a:graphicData>
        </a:graphic>
      </p:graphicFrame>
      <p:sp>
        <p:nvSpPr>
          <p:cNvPr id="80902" name="AutoShape 6"/>
          <p:cNvSpPr>
            <a:spLocks/>
          </p:cNvSpPr>
          <p:nvPr/>
        </p:nvSpPr>
        <p:spPr bwMode="auto">
          <a:xfrm>
            <a:off x="7826375" y="1905001"/>
            <a:ext cx="1905000" cy="701675"/>
          </a:xfrm>
          <a:prstGeom prst="borderCallout2">
            <a:avLst>
              <a:gd name="adj1" fmla="val 16292"/>
              <a:gd name="adj2" fmla="val -4000"/>
              <a:gd name="adj3" fmla="val 16292"/>
              <a:gd name="adj4" fmla="val -42750"/>
              <a:gd name="adj5" fmla="val 147287"/>
              <a:gd name="adj6" fmla="val -83250"/>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Supply Temp.</a:t>
            </a:r>
          </a:p>
          <a:p>
            <a:pPr algn="ctr"/>
            <a:r>
              <a:rPr lang="en-US" altLang="en-US" sz="2000" b="1" dirty="0">
                <a:solidFill>
                  <a:srgbClr val="000066"/>
                </a:solidFill>
              </a:rPr>
              <a:t>55.0/55.0</a:t>
            </a:r>
          </a:p>
        </p:txBody>
      </p:sp>
      <p:sp>
        <p:nvSpPr>
          <p:cNvPr id="80903" name="AutoShape 7"/>
          <p:cNvSpPr>
            <a:spLocks/>
          </p:cNvSpPr>
          <p:nvPr/>
        </p:nvSpPr>
        <p:spPr bwMode="auto">
          <a:xfrm>
            <a:off x="2111375" y="5029200"/>
            <a:ext cx="1905000" cy="731838"/>
          </a:xfrm>
          <a:prstGeom prst="borderCallout2">
            <a:avLst>
              <a:gd name="adj1" fmla="val 15620"/>
              <a:gd name="adj2" fmla="val 104000"/>
              <a:gd name="adj3" fmla="val 15620"/>
              <a:gd name="adj4" fmla="val 123417"/>
              <a:gd name="adj5" fmla="val -53796"/>
              <a:gd name="adj6" fmla="val 143667"/>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Leaving Air</a:t>
            </a:r>
          </a:p>
          <a:p>
            <a:pPr algn="ctr"/>
            <a:r>
              <a:rPr lang="en-US" altLang="en-US" sz="2000" b="1" dirty="0">
                <a:solidFill>
                  <a:srgbClr val="000066"/>
                </a:solidFill>
              </a:rPr>
              <a:t>79.7/64.1</a:t>
            </a:r>
          </a:p>
        </p:txBody>
      </p:sp>
      <p:sp>
        <p:nvSpPr>
          <p:cNvPr id="80904" name="Text Box 8"/>
          <p:cNvSpPr txBox="1">
            <a:spLocks noChangeArrowheads="1"/>
          </p:cNvSpPr>
          <p:nvPr/>
        </p:nvSpPr>
        <p:spPr bwMode="auto">
          <a:xfrm>
            <a:off x="6302375" y="5029201"/>
            <a:ext cx="1905000" cy="1015663"/>
          </a:xfrm>
          <a:prstGeom prst="rect">
            <a:avLst/>
          </a:prstGeom>
          <a:gradFill rotWithShape="0">
            <a:gsLst>
              <a:gs pos="0">
                <a:schemeClr val="accent1">
                  <a:gamma/>
                  <a:shade val="46275"/>
                  <a:invGamma/>
                </a:schemeClr>
              </a:gs>
              <a:gs pos="100000">
                <a:schemeClr val="accent1"/>
              </a:gs>
            </a:gsLst>
            <a:lin ang="18900000" scaled="1"/>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smtClean="0">
                <a:solidFill>
                  <a:srgbClr val="000066"/>
                </a:solidFill>
                <a:latin typeface="Arial Black" panose="020B0A04020102020204" pitchFamily="34" charset="0"/>
              </a:rPr>
              <a:t>120</a:t>
            </a:r>
            <a:endParaRPr lang="en-US" altLang="en-US" sz="2400" dirty="0">
              <a:solidFill>
                <a:srgbClr val="000066"/>
              </a:solidFill>
              <a:latin typeface="Arial Black" panose="020B0A04020102020204" pitchFamily="34" charset="0"/>
            </a:endParaRPr>
          </a:p>
          <a:p>
            <a:pPr algn="ctr">
              <a:spcBef>
                <a:spcPct val="50000"/>
              </a:spcBef>
            </a:pPr>
            <a:r>
              <a:rPr lang="en-US" altLang="en-US" sz="2400" dirty="0">
                <a:solidFill>
                  <a:srgbClr val="000066"/>
                </a:solidFill>
                <a:latin typeface="Arial Black" panose="020B0A04020102020204" pitchFamily="34" charset="0"/>
              </a:rPr>
              <a:t>1800 cfm</a:t>
            </a:r>
          </a:p>
        </p:txBody>
      </p:sp>
    </p:spTree>
    <p:extLst>
      <p:ext uri="{BB962C8B-B14F-4D97-AF65-F5344CB8AC3E}">
        <p14:creationId xmlns:p14="http://schemas.microsoft.com/office/powerpoint/2010/main" xmlns="" val="402036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143000"/>
          </a:xfrm>
        </p:spPr>
        <p:txBody>
          <a:bodyPr/>
          <a:lstStyle/>
          <a:p>
            <a:r>
              <a:rPr lang="en-US" altLang="en-US" sz="3600" b="1" dirty="0"/>
              <a:t>Hot Gas Reheat Using Digital Scroll</a:t>
            </a:r>
          </a:p>
        </p:txBody>
      </p:sp>
      <p:pic>
        <p:nvPicPr>
          <p:cNvPr id="76803"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l="12659" t="4918" r="18901" b="4918"/>
          <a:stretch>
            <a:fillRect/>
          </a:stretch>
        </p:blipFill>
        <p:spPr>
          <a:xfrm>
            <a:off x="2971800" y="1219201"/>
            <a:ext cx="6248400" cy="5121275"/>
          </a:xfrm>
          <a:noFill/>
          <a:ln/>
        </p:spPr>
      </p:pic>
    </p:spTree>
    <p:extLst>
      <p:ext uri="{BB962C8B-B14F-4D97-AF65-F5344CB8AC3E}">
        <p14:creationId xmlns:p14="http://schemas.microsoft.com/office/powerpoint/2010/main" xmlns="" val="2280054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752600" y="1676400"/>
            <a:ext cx="8763000" cy="4800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aphicFrame>
        <p:nvGraphicFramePr>
          <p:cNvPr id="99331" name="Object 3"/>
          <p:cNvGraphicFramePr>
            <a:graphicFrameLocks noChangeAspect="1"/>
          </p:cNvGraphicFramePr>
          <p:nvPr/>
        </p:nvGraphicFramePr>
        <p:xfrm>
          <a:off x="2819400" y="2667000"/>
          <a:ext cx="6324600" cy="2482850"/>
        </p:xfrm>
        <a:graphic>
          <a:graphicData uri="http://schemas.openxmlformats.org/presentationml/2006/ole">
            <p:oleObj spid="_x0000_s7176" name="Photo Editor Photo" r:id="rId4" imgW="8733333" imgH="3428571" progId="">
              <p:embed/>
            </p:oleObj>
          </a:graphicData>
        </a:graphic>
      </p:graphicFrame>
      <p:sp>
        <p:nvSpPr>
          <p:cNvPr id="99332" name="Rectangle 4"/>
          <p:cNvSpPr>
            <a:spLocks noGrp="1" noChangeArrowheads="1"/>
          </p:cNvSpPr>
          <p:nvPr>
            <p:ph type="title"/>
          </p:nvPr>
        </p:nvSpPr>
        <p:spPr>
          <a:xfrm>
            <a:off x="0" y="1"/>
            <a:ext cx="8229600" cy="1143000"/>
          </a:xfrm>
          <a:noFill/>
          <a:ln/>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normAutofit fontScale="90000"/>
          </a:bodyPr>
          <a:lstStyle/>
          <a:p>
            <a:r>
              <a:rPr lang="en-US" altLang="en-US" b="1" dirty="0"/>
              <a:t>100% Outside Air</a:t>
            </a:r>
            <a:r>
              <a:rPr lang="en-US" altLang="en-US" dirty="0"/>
              <a:t/>
            </a:r>
            <a:br>
              <a:rPr lang="en-US" altLang="en-US" dirty="0"/>
            </a:br>
            <a:r>
              <a:rPr lang="en-US" altLang="en-US" dirty="0"/>
              <a:t>Part Load w/Reheat </a:t>
            </a:r>
            <a:r>
              <a:rPr lang="en-US" altLang="en-US" dirty="0" smtClean="0"/>
              <a:t>Plus Sub-cooling</a:t>
            </a:r>
            <a:endParaRPr lang="en-US" altLang="en-US" dirty="0"/>
          </a:p>
        </p:txBody>
      </p:sp>
      <p:sp>
        <p:nvSpPr>
          <p:cNvPr id="99333" name="AutoShape 5"/>
          <p:cNvSpPr>
            <a:spLocks/>
          </p:cNvSpPr>
          <p:nvPr/>
        </p:nvSpPr>
        <p:spPr bwMode="auto">
          <a:xfrm>
            <a:off x="9067801" y="3886200"/>
            <a:ext cx="1241425" cy="685800"/>
          </a:xfrm>
          <a:prstGeom prst="borderCallout2">
            <a:avLst>
              <a:gd name="adj1" fmla="val 16667"/>
              <a:gd name="adj2" fmla="val -6139"/>
              <a:gd name="adj3" fmla="val 16667"/>
              <a:gd name="adj4" fmla="val -37083"/>
              <a:gd name="adj5" fmla="val -51852"/>
              <a:gd name="adj6" fmla="val -68157"/>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Ambient</a:t>
            </a:r>
          </a:p>
          <a:p>
            <a:pPr algn="ctr"/>
            <a:r>
              <a:rPr lang="en-US" altLang="en-US" sz="2000" b="1" dirty="0">
                <a:solidFill>
                  <a:srgbClr val="000066"/>
                </a:solidFill>
              </a:rPr>
              <a:t>60/60</a:t>
            </a:r>
          </a:p>
        </p:txBody>
      </p:sp>
      <p:sp>
        <p:nvSpPr>
          <p:cNvPr id="99334" name="AutoShape 6"/>
          <p:cNvSpPr>
            <a:spLocks/>
          </p:cNvSpPr>
          <p:nvPr/>
        </p:nvSpPr>
        <p:spPr bwMode="auto">
          <a:xfrm>
            <a:off x="7696200" y="1828801"/>
            <a:ext cx="1905000" cy="701675"/>
          </a:xfrm>
          <a:prstGeom prst="borderCallout2">
            <a:avLst>
              <a:gd name="adj1" fmla="val 16292"/>
              <a:gd name="adj2" fmla="val -4000"/>
              <a:gd name="adj3" fmla="val 16292"/>
              <a:gd name="adj4" fmla="val -30833"/>
              <a:gd name="adj5" fmla="val 162444"/>
              <a:gd name="adj6" fmla="val -58833"/>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Supply Temp.</a:t>
            </a:r>
          </a:p>
          <a:p>
            <a:pPr algn="ctr"/>
            <a:r>
              <a:rPr lang="en-US" altLang="en-US" sz="2000" b="1" dirty="0">
                <a:solidFill>
                  <a:srgbClr val="000066"/>
                </a:solidFill>
              </a:rPr>
              <a:t>50.4 D.P.</a:t>
            </a:r>
          </a:p>
        </p:txBody>
      </p:sp>
      <p:sp>
        <p:nvSpPr>
          <p:cNvPr id="99335" name="AutoShape 7"/>
          <p:cNvSpPr>
            <a:spLocks/>
          </p:cNvSpPr>
          <p:nvPr/>
        </p:nvSpPr>
        <p:spPr bwMode="auto">
          <a:xfrm>
            <a:off x="2286000" y="5211764"/>
            <a:ext cx="1905000" cy="731837"/>
          </a:xfrm>
          <a:prstGeom prst="borderCallout2">
            <a:avLst>
              <a:gd name="adj1" fmla="val 15620"/>
              <a:gd name="adj2" fmla="val 104000"/>
              <a:gd name="adj3" fmla="val 15620"/>
              <a:gd name="adj4" fmla="val 116167"/>
              <a:gd name="adj5" fmla="val -59870"/>
              <a:gd name="adj6" fmla="val 128833"/>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Leaving Air</a:t>
            </a:r>
          </a:p>
          <a:p>
            <a:pPr algn="ctr"/>
            <a:r>
              <a:rPr lang="en-US" altLang="en-US" sz="2000" b="1" dirty="0">
                <a:solidFill>
                  <a:srgbClr val="000066"/>
                </a:solidFill>
              </a:rPr>
              <a:t>72.6/57.4</a:t>
            </a:r>
          </a:p>
        </p:txBody>
      </p:sp>
      <p:sp>
        <p:nvSpPr>
          <p:cNvPr id="99336" name="Text Box 8"/>
          <p:cNvSpPr txBox="1">
            <a:spLocks noChangeArrowheads="1"/>
          </p:cNvSpPr>
          <p:nvPr/>
        </p:nvSpPr>
        <p:spPr bwMode="auto">
          <a:xfrm>
            <a:off x="6324600" y="5257801"/>
            <a:ext cx="1905000" cy="1015663"/>
          </a:xfrm>
          <a:prstGeom prst="rect">
            <a:avLst/>
          </a:prstGeom>
          <a:gradFill rotWithShape="0">
            <a:gsLst>
              <a:gs pos="0">
                <a:schemeClr val="accent1"/>
              </a:gs>
              <a:gs pos="100000">
                <a:schemeClr val="accent1">
                  <a:gamma/>
                  <a:shade val="46275"/>
                  <a:invGamma/>
                </a:schemeClr>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smtClean="0">
                <a:solidFill>
                  <a:srgbClr val="000066"/>
                </a:solidFill>
                <a:latin typeface="Arial Black" panose="020B0A04020102020204" pitchFamily="34" charset="0"/>
              </a:rPr>
              <a:t>120</a:t>
            </a:r>
            <a:endParaRPr lang="en-US" altLang="en-US" sz="2400" dirty="0">
              <a:solidFill>
                <a:srgbClr val="000066"/>
              </a:solidFill>
              <a:latin typeface="Arial Black" panose="020B0A04020102020204" pitchFamily="34" charset="0"/>
            </a:endParaRPr>
          </a:p>
          <a:p>
            <a:pPr algn="ctr">
              <a:spcBef>
                <a:spcPct val="50000"/>
              </a:spcBef>
            </a:pPr>
            <a:r>
              <a:rPr lang="en-US" altLang="en-US" sz="2400" dirty="0">
                <a:solidFill>
                  <a:srgbClr val="000066"/>
                </a:solidFill>
                <a:latin typeface="Arial Black" panose="020B0A04020102020204" pitchFamily="34" charset="0"/>
              </a:rPr>
              <a:t>1800 cfm</a:t>
            </a:r>
          </a:p>
        </p:txBody>
      </p:sp>
      <p:sp>
        <p:nvSpPr>
          <p:cNvPr id="99337" name="AutoShape 9"/>
          <p:cNvSpPr>
            <a:spLocks/>
          </p:cNvSpPr>
          <p:nvPr/>
        </p:nvSpPr>
        <p:spPr bwMode="auto">
          <a:xfrm>
            <a:off x="2514600" y="1828801"/>
            <a:ext cx="2819400" cy="701675"/>
          </a:xfrm>
          <a:prstGeom prst="borderCallout2">
            <a:avLst>
              <a:gd name="adj1" fmla="val 16292"/>
              <a:gd name="adj2" fmla="val 102704"/>
              <a:gd name="adj3" fmla="val 16292"/>
              <a:gd name="adj4" fmla="val 119593"/>
              <a:gd name="adj5" fmla="val 180093"/>
              <a:gd name="adj6" fmla="val 137218"/>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Liq. Sub-cool</a:t>
            </a:r>
          </a:p>
          <a:p>
            <a:pPr algn="ctr"/>
            <a:r>
              <a:rPr lang="en-US" altLang="en-US" sz="2000" b="1" dirty="0">
                <a:solidFill>
                  <a:srgbClr val="000066"/>
                </a:solidFill>
              </a:rPr>
              <a:t>55.2/52.1</a:t>
            </a:r>
          </a:p>
        </p:txBody>
      </p:sp>
    </p:spTree>
    <p:extLst>
      <p:ext uri="{BB962C8B-B14F-4D97-AF65-F5344CB8AC3E}">
        <p14:creationId xmlns:p14="http://schemas.microsoft.com/office/powerpoint/2010/main" xmlns="" val="70991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8839200" cy="1173163"/>
          </a:xfrm>
        </p:spPr>
        <p:txBody>
          <a:bodyPr/>
          <a:lstStyle/>
          <a:p>
            <a:r>
              <a:rPr lang="en-US" altLang="en-US" sz="3600" b="1" dirty="0"/>
              <a:t>Hot Gas Reheat Plus Sub-Cooling</a:t>
            </a:r>
          </a:p>
        </p:txBody>
      </p:sp>
      <p:pic>
        <p:nvPicPr>
          <p:cNvPr id="74755" name="Picture 3" descr="D3 - HOT GAS REHEAT-Reheat Plus"/>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6735" b="5717"/>
          <a:stretch>
            <a:fillRect/>
          </a:stretch>
        </p:blipFill>
        <p:spPr>
          <a:xfrm>
            <a:off x="2057400" y="1143001"/>
            <a:ext cx="7772400" cy="5254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1286688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1752600" y="1600200"/>
            <a:ext cx="8763000" cy="4800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1379" name="Rectangle 3"/>
          <p:cNvSpPr>
            <a:spLocks noGrp="1" noChangeArrowheads="1"/>
          </p:cNvSpPr>
          <p:nvPr>
            <p:ph type="title"/>
          </p:nvPr>
        </p:nvSpPr>
        <p:spPr>
          <a:noFill/>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lstStyle/>
          <a:p>
            <a:r>
              <a:rPr lang="en-US" altLang="en-US" dirty="0"/>
              <a:t>100% Outside Air</a:t>
            </a:r>
            <a:br>
              <a:rPr lang="en-US" altLang="en-US" dirty="0"/>
            </a:br>
            <a:r>
              <a:rPr lang="en-US" altLang="en-US" dirty="0"/>
              <a:t>Winter Design Conditions</a:t>
            </a:r>
          </a:p>
        </p:txBody>
      </p:sp>
      <p:graphicFrame>
        <p:nvGraphicFramePr>
          <p:cNvPr id="101380" name="Object 4"/>
          <p:cNvGraphicFramePr>
            <a:graphicFrameLocks noChangeAspect="1"/>
          </p:cNvGraphicFramePr>
          <p:nvPr/>
        </p:nvGraphicFramePr>
        <p:xfrm>
          <a:off x="3048000" y="2514600"/>
          <a:ext cx="6324600" cy="2482850"/>
        </p:xfrm>
        <a:graphic>
          <a:graphicData uri="http://schemas.openxmlformats.org/presentationml/2006/ole">
            <p:oleObj spid="_x0000_s8199" name="Photo Editor Photo" r:id="rId4" imgW="8733333" imgH="3428571" progId="">
              <p:embed/>
            </p:oleObj>
          </a:graphicData>
        </a:graphic>
      </p:graphicFrame>
      <p:sp>
        <p:nvSpPr>
          <p:cNvPr id="101381" name="AutoShape 5"/>
          <p:cNvSpPr>
            <a:spLocks/>
          </p:cNvSpPr>
          <p:nvPr/>
        </p:nvSpPr>
        <p:spPr bwMode="auto">
          <a:xfrm>
            <a:off x="9197976" y="3733800"/>
            <a:ext cx="1241425" cy="685800"/>
          </a:xfrm>
          <a:prstGeom prst="borderCallout2">
            <a:avLst>
              <a:gd name="adj1" fmla="val 16667"/>
              <a:gd name="adj2" fmla="val -6139"/>
              <a:gd name="adj3" fmla="val 16667"/>
              <a:gd name="adj4" fmla="val -36444"/>
              <a:gd name="adj5" fmla="val -64583"/>
              <a:gd name="adj6" fmla="val -67009"/>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Ambient</a:t>
            </a:r>
          </a:p>
          <a:p>
            <a:pPr algn="ctr"/>
            <a:r>
              <a:rPr lang="en-US" altLang="en-US" sz="2000" b="1" dirty="0">
                <a:solidFill>
                  <a:srgbClr val="000066"/>
                </a:solidFill>
              </a:rPr>
              <a:t>0</a:t>
            </a:r>
          </a:p>
        </p:txBody>
      </p:sp>
      <p:sp>
        <p:nvSpPr>
          <p:cNvPr id="101382" name="AutoShape 6"/>
          <p:cNvSpPr>
            <a:spLocks/>
          </p:cNvSpPr>
          <p:nvPr/>
        </p:nvSpPr>
        <p:spPr bwMode="auto">
          <a:xfrm>
            <a:off x="2667000" y="5029200"/>
            <a:ext cx="1905000" cy="731838"/>
          </a:xfrm>
          <a:prstGeom prst="borderCallout2">
            <a:avLst>
              <a:gd name="adj1" fmla="val 15620"/>
              <a:gd name="adj2" fmla="val 104000"/>
              <a:gd name="adj3" fmla="val 15620"/>
              <a:gd name="adj4" fmla="val 116167"/>
              <a:gd name="adj5" fmla="val -59870"/>
              <a:gd name="adj6" fmla="val 128833"/>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Leaving Air</a:t>
            </a:r>
          </a:p>
          <a:p>
            <a:pPr algn="ctr"/>
            <a:r>
              <a:rPr lang="en-US" altLang="en-US" sz="2000" b="1" dirty="0">
                <a:solidFill>
                  <a:srgbClr val="000066"/>
                </a:solidFill>
              </a:rPr>
              <a:t>72</a:t>
            </a:r>
          </a:p>
        </p:txBody>
      </p:sp>
      <p:sp>
        <p:nvSpPr>
          <p:cNvPr id="101383" name="Text Box 7"/>
          <p:cNvSpPr txBox="1">
            <a:spLocks noChangeArrowheads="1"/>
          </p:cNvSpPr>
          <p:nvPr/>
        </p:nvSpPr>
        <p:spPr bwMode="auto">
          <a:xfrm>
            <a:off x="6172200" y="5181601"/>
            <a:ext cx="1905000" cy="1015663"/>
          </a:xfrm>
          <a:prstGeom prst="rect">
            <a:avLst/>
          </a:prstGeom>
          <a:gradFill rotWithShape="0">
            <a:gsLst>
              <a:gs pos="0">
                <a:schemeClr val="accent1"/>
              </a:gs>
              <a:gs pos="100000">
                <a:schemeClr val="accent1">
                  <a:gamma/>
                  <a:shade val="46275"/>
                  <a:invGamma/>
                </a:schemeClr>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smtClean="0">
                <a:solidFill>
                  <a:srgbClr val="000066"/>
                </a:solidFill>
                <a:latin typeface="Arial Black" panose="020B0A04020102020204" pitchFamily="34" charset="0"/>
              </a:rPr>
              <a:t>120</a:t>
            </a:r>
            <a:endParaRPr lang="en-US" altLang="en-US" sz="2400" dirty="0">
              <a:solidFill>
                <a:srgbClr val="000066"/>
              </a:solidFill>
              <a:latin typeface="Arial Black" panose="020B0A04020102020204" pitchFamily="34" charset="0"/>
            </a:endParaRPr>
          </a:p>
          <a:p>
            <a:pPr algn="ctr">
              <a:spcBef>
                <a:spcPct val="50000"/>
              </a:spcBef>
            </a:pPr>
            <a:r>
              <a:rPr lang="en-US" altLang="en-US" sz="2400" dirty="0">
                <a:solidFill>
                  <a:srgbClr val="000066"/>
                </a:solidFill>
                <a:latin typeface="Arial Black" panose="020B0A04020102020204" pitchFamily="34" charset="0"/>
              </a:rPr>
              <a:t>1800 cfm</a:t>
            </a:r>
          </a:p>
        </p:txBody>
      </p:sp>
      <p:sp>
        <p:nvSpPr>
          <p:cNvPr id="101384" name="AutoShape 8"/>
          <p:cNvSpPr>
            <a:spLocks/>
          </p:cNvSpPr>
          <p:nvPr/>
        </p:nvSpPr>
        <p:spPr bwMode="auto">
          <a:xfrm>
            <a:off x="1905000" y="1828801"/>
            <a:ext cx="2438400" cy="701675"/>
          </a:xfrm>
          <a:prstGeom prst="borderCallout2">
            <a:avLst>
              <a:gd name="adj1" fmla="val 16292"/>
              <a:gd name="adj2" fmla="val 103125"/>
              <a:gd name="adj3" fmla="val 16292"/>
              <a:gd name="adj4" fmla="val 122657"/>
              <a:gd name="adj5" fmla="val 180093"/>
              <a:gd name="adj6" fmla="val 143032"/>
            </a:avLst>
          </a:prstGeom>
          <a:noFill/>
          <a:ln w="2857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altLang="en-US" sz="2000" b="1" dirty="0">
                <a:solidFill>
                  <a:srgbClr val="000066"/>
                </a:solidFill>
              </a:rPr>
              <a:t>175,000 BTUH Furnace</a:t>
            </a:r>
          </a:p>
        </p:txBody>
      </p:sp>
    </p:spTree>
    <p:extLst>
      <p:ext uri="{BB962C8B-B14F-4D97-AF65-F5344CB8AC3E}">
        <p14:creationId xmlns:p14="http://schemas.microsoft.com/office/powerpoint/2010/main" xmlns="" val="393606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1341" y="152400"/>
            <a:ext cx="8232775" cy="1143000"/>
          </a:xfrm>
          <a:noFill/>
        </p:spPr>
        <p:txBody>
          <a:bodyPr/>
          <a:lstStyle/>
          <a:p>
            <a:pPr eaLnBrk="1" hangingPunct="1"/>
            <a:r>
              <a:rPr lang="en-US" altLang="en-US" b="1" dirty="0" smtClean="0">
                <a:latin typeface="+mn-lt"/>
              </a:rPr>
              <a:t>“Refrigeration” Control</a:t>
            </a:r>
          </a:p>
        </p:txBody>
      </p:sp>
      <p:sp>
        <p:nvSpPr>
          <p:cNvPr id="11267" name="Rectangle 3"/>
          <p:cNvSpPr>
            <a:spLocks noGrp="1" noChangeArrowheads="1"/>
          </p:cNvSpPr>
          <p:nvPr>
            <p:ph sz="half" idx="1"/>
          </p:nvPr>
        </p:nvSpPr>
        <p:spPr>
          <a:xfrm>
            <a:off x="1981200" y="1600201"/>
            <a:ext cx="4033838" cy="4525963"/>
          </a:xfrm>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11268" name="Rectangle 4"/>
          <p:cNvSpPr>
            <a:spLocks noGrp="1" noChangeArrowheads="1"/>
          </p:cNvSpPr>
          <p:nvPr>
            <p:ph sz="half" idx="2"/>
          </p:nvPr>
        </p:nvSpPr>
        <p:spPr>
          <a:xfrm>
            <a:off x="1588395" y="1295400"/>
            <a:ext cx="7848600" cy="5562600"/>
          </a:xfrm>
          <a:noFill/>
        </p:spPr>
        <p:txBody>
          <a:bodyPr/>
          <a:lstStyle/>
          <a:p>
            <a:pPr eaLnBrk="1" hangingPunct="1"/>
            <a:r>
              <a:rPr lang="en-US" altLang="en-US" sz="2000" b="1" dirty="0"/>
              <a:t>Liquid Sub-cooling Coil</a:t>
            </a:r>
          </a:p>
          <a:p>
            <a:pPr lvl="1" eaLnBrk="1" hangingPunct="1"/>
            <a:r>
              <a:rPr lang="en-US" altLang="en-US" sz="2000" b="1" dirty="0"/>
              <a:t>Raises leaving air temperature to reach Neutral Air faster</a:t>
            </a:r>
          </a:p>
          <a:p>
            <a:pPr lvl="1" eaLnBrk="1" hangingPunct="1"/>
            <a:r>
              <a:rPr lang="en-US" altLang="en-US" sz="2000" b="1" dirty="0"/>
              <a:t>Improves EER </a:t>
            </a:r>
          </a:p>
          <a:p>
            <a:pPr lvl="1" eaLnBrk="1" hangingPunct="1"/>
            <a:r>
              <a:rPr lang="en-US" altLang="en-US" sz="2000" b="1" dirty="0"/>
              <a:t>Two (2) degrees of sub-cooling equals one (1) percent increase in evaporator </a:t>
            </a:r>
            <a:r>
              <a:rPr lang="en-US" altLang="en-US" sz="2000" b="1" dirty="0" smtClean="0"/>
              <a:t>capacity</a:t>
            </a:r>
          </a:p>
          <a:p>
            <a:pPr eaLnBrk="1" hangingPunct="1"/>
            <a:r>
              <a:rPr lang="en-US" altLang="en-US" sz="2000" b="1" dirty="0"/>
              <a:t>Hot Gas Reheat </a:t>
            </a:r>
          </a:p>
          <a:p>
            <a:pPr lvl="1" eaLnBrk="1" hangingPunct="1"/>
            <a:r>
              <a:rPr lang="en-US" altLang="en-US" sz="2000" b="1" dirty="0"/>
              <a:t>Raises leaving air temperature to room neutral conditions</a:t>
            </a:r>
          </a:p>
          <a:p>
            <a:pPr lvl="1" eaLnBrk="1" hangingPunct="1"/>
            <a:r>
              <a:rPr lang="en-US" altLang="en-US" sz="2000" b="1" dirty="0"/>
              <a:t>Cycling with discharge air thermostat</a:t>
            </a:r>
          </a:p>
          <a:p>
            <a:pPr lvl="1" eaLnBrk="1" hangingPunct="1"/>
            <a:r>
              <a:rPr lang="en-US" altLang="en-US" sz="2000" b="1" dirty="0"/>
              <a:t>Modulating with sensor.</a:t>
            </a:r>
          </a:p>
          <a:p>
            <a:pPr eaLnBrk="1" hangingPunct="1"/>
            <a:r>
              <a:rPr lang="en-US" altLang="en-US" sz="2000" b="1" dirty="0" smtClean="0"/>
              <a:t>Hot </a:t>
            </a:r>
            <a:r>
              <a:rPr lang="en-US" altLang="en-US" sz="2000" b="1" dirty="0"/>
              <a:t>Gas Bypass </a:t>
            </a:r>
          </a:p>
          <a:p>
            <a:pPr lvl="1" eaLnBrk="1" hangingPunct="1"/>
            <a:r>
              <a:rPr lang="en-US" altLang="en-US" sz="2000" b="1" dirty="0"/>
              <a:t>Modulates to match the evaporator load</a:t>
            </a:r>
          </a:p>
          <a:p>
            <a:pPr lvl="1" eaLnBrk="1" hangingPunct="1"/>
            <a:r>
              <a:rPr lang="en-US" altLang="en-US" sz="2000" b="1" dirty="0"/>
              <a:t>Evaporator freeze protection</a:t>
            </a:r>
          </a:p>
          <a:p>
            <a:pPr lvl="1" eaLnBrk="1" hangingPunct="1"/>
            <a:r>
              <a:rPr lang="en-US" altLang="en-US" sz="2000" b="1" dirty="0"/>
              <a:t>Suction pressure activated</a:t>
            </a:r>
          </a:p>
          <a:p>
            <a:pPr eaLnBrk="1" hangingPunct="1">
              <a:buFontTx/>
              <a:buNone/>
            </a:pPr>
            <a:endParaRPr lang="en-US" altLang="en-US" sz="2000" b="1" dirty="0"/>
          </a:p>
        </p:txBody>
      </p:sp>
    </p:spTree>
    <p:extLst>
      <p:ext uri="{BB962C8B-B14F-4D97-AF65-F5344CB8AC3E}">
        <p14:creationId xmlns:p14="http://schemas.microsoft.com/office/powerpoint/2010/main" xmlns="" val="22357357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218" y="480292"/>
            <a:ext cx="10298546" cy="5570756"/>
          </a:xfrm>
          <a:prstGeom prst="rect">
            <a:avLst/>
          </a:prstGeom>
        </p:spPr>
        <p:txBody>
          <a:bodyPr wrap="square">
            <a:spAutoFit/>
          </a:bodyPr>
          <a:lstStyle/>
          <a:p>
            <a:r>
              <a:rPr lang="en-US" sz="4800" b="1" u="sng" dirty="0" smtClean="0"/>
              <a:t>Addison HVAC History</a:t>
            </a:r>
          </a:p>
          <a:p>
            <a:endParaRPr lang="en-US" sz="3600" b="1" u="sng" dirty="0"/>
          </a:p>
          <a:p>
            <a:pPr marL="571500" indent="-571500">
              <a:buFont typeface="Arial" panose="020B0604020202020204" pitchFamily="34" charset="0"/>
              <a:buChar char="•"/>
            </a:pPr>
            <a:r>
              <a:rPr lang="en-US" sz="3600" dirty="0" smtClean="0"/>
              <a:t>Company started in 1949</a:t>
            </a:r>
          </a:p>
          <a:p>
            <a:pPr marL="571500" indent="-571500">
              <a:buFont typeface="Arial" panose="020B0604020202020204" pitchFamily="34" charset="0"/>
              <a:buChar char="•"/>
            </a:pPr>
            <a:r>
              <a:rPr lang="en-US" sz="3600" dirty="0" smtClean="0"/>
              <a:t>Company purchased by Heat Controller in 1995</a:t>
            </a:r>
          </a:p>
          <a:p>
            <a:pPr marL="571500" indent="-571500">
              <a:buFont typeface="Arial" panose="020B0604020202020204" pitchFamily="34" charset="0"/>
              <a:buChar char="•"/>
            </a:pPr>
            <a:r>
              <a:rPr lang="en-US" sz="3600" dirty="0" smtClean="0"/>
              <a:t>Company purchased by </a:t>
            </a:r>
            <a:r>
              <a:rPr lang="en-US" sz="3600" dirty="0" err="1" smtClean="0"/>
              <a:t>Fedders</a:t>
            </a:r>
            <a:r>
              <a:rPr lang="en-US" sz="3600" dirty="0" smtClean="0"/>
              <a:t> in 2004</a:t>
            </a:r>
          </a:p>
          <a:p>
            <a:pPr marL="571500" indent="-571500">
              <a:buFont typeface="Arial" panose="020B0604020202020204" pitchFamily="34" charset="0"/>
              <a:buChar char="•"/>
            </a:pPr>
            <a:r>
              <a:rPr lang="en-US" sz="3600" dirty="0" smtClean="0"/>
              <a:t>Company purchased by Roberts Gordon in 2008</a:t>
            </a:r>
          </a:p>
          <a:p>
            <a:pPr marL="571500" indent="-571500">
              <a:buFont typeface="Arial" panose="020B0604020202020204" pitchFamily="34" charset="0"/>
              <a:buChar char="•"/>
            </a:pPr>
            <a:r>
              <a:rPr lang="en-US" sz="3600" dirty="0" smtClean="0"/>
              <a:t>Roberts Gordon Company purchased by investment group Specified Air Solutions</a:t>
            </a:r>
          </a:p>
          <a:p>
            <a:pPr marL="571500" indent="-571500">
              <a:buFont typeface="Arial" panose="020B0604020202020204" pitchFamily="34" charset="0"/>
              <a:buChar char="•"/>
            </a:pPr>
            <a:endParaRPr lang="en-US" sz="36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xmlns="" val="644398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15" y="2361351"/>
            <a:ext cx="10515600" cy="1325563"/>
          </a:xfrm>
        </p:spPr>
        <p:txBody>
          <a:bodyPr>
            <a:normAutofit/>
          </a:bodyPr>
          <a:lstStyle/>
          <a:p>
            <a:r>
              <a:rPr lang="en-US" sz="4800" b="1" dirty="0" smtClean="0"/>
              <a:t>Product Line Overview </a:t>
            </a:r>
            <a:endParaRPr lang="en-US" sz="4800" b="1" dirty="0"/>
          </a:p>
        </p:txBody>
      </p:sp>
    </p:spTree>
    <p:extLst>
      <p:ext uri="{BB962C8B-B14F-4D97-AF65-F5344CB8AC3E}">
        <p14:creationId xmlns:p14="http://schemas.microsoft.com/office/powerpoint/2010/main" xmlns="" val="233775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8" y="281659"/>
            <a:ext cx="10363200" cy="477186"/>
          </a:xfrm>
        </p:spPr>
        <p:txBody>
          <a:bodyPr>
            <a:normAutofit fontScale="90000"/>
          </a:bodyPr>
          <a:lstStyle/>
          <a:p>
            <a:r>
              <a:rPr lang="en-US" sz="2400" dirty="0">
                <a:solidFill>
                  <a:srgbClr val="002060"/>
                </a:solidFill>
                <a:latin typeface="Calibri" pitchFamily="34" charset="0"/>
                <a:cs typeface="Calibri" pitchFamily="34" charset="0"/>
              </a:rPr>
              <a:t/>
            </a:r>
            <a:br>
              <a:rPr lang="en-US" sz="2400" dirty="0">
                <a:solidFill>
                  <a:srgbClr val="002060"/>
                </a:solidFill>
                <a:latin typeface="Calibri" pitchFamily="34" charset="0"/>
                <a:cs typeface="Calibri" pitchFamily="34" charset="0"/>
              </a:rPr>
            </a:br>
            <a:endParaRPr lang="en-US" dirty="0"/>
          </a:p>
        </p:txBody>
      </p:sp>
      <p:pic>
        <p:nvPicPr>
          <p:cNvPr id="6" name="Picture 10" descr="9-24-13 0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624" y="4488336"/>
            <a:ext cx="2449227" cy="1836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71624" y="1441348"/>
            <a:ext cx="8949128" cy="3046988"/>
          </a:xfrm>
          <a:prstGeom prst="rect">
            <a:avLst/>
          </a:prstGeom>
        </p:spPr>
        <p:txBody>
          <a:bodyPr wrap="square">
            <a:spAutoFit/>
          </a:bodyPr>
          <a:lstStyle/>
          <a:p>
            <a:pPr marL="285750" indent="-285750">
              <a:buFont typeface="Arial" panose="020B0604020202020204" pitchFamily="34" charset="0"/>
              <a:buChar char="•"/>
            </a:pPr>
            <a:r>
              <a:rPr lang="en-US" altLang="en-US" sz="2400" b="1" dirty="0"/>
              <a:t>3-70 </a:t>
            </a:r>
            <a:r>
              <a:rPr lang="en-US" altLang="en-US" sz="2400" b="1" dirty="0" smtClean="0"/>
              <a:t>tons </a:t>
            </a:r>
            <a:r>
              <a:rPr lang="en-US" altLang="en-US" sz="1600" b="1" dirty="0" smtClean="0"/>
              <a:t>(70 ton OSA, 60 ton RA plus ECW)</a:t>
            </a:r>
            <a:endParaRPr lang="en-US" altLang="en-US" sz="1600" b="1" dirty="0"/>
          </a:p>
          <a:p>
            <a:pPr marL="285750" indent="-285750">
              <a:buFont typeface="Arial" panose="020B0604020202020204" pitchFamily="34" charset="0"/>
              <a:buChar char="•"/>
            </a:pPr>
            <a:r>
              <a:rPr lang="en-US" altLang="en-US" sz="2400" b="1" dirty="0"/>
              <a:t>500-20,000 CFM</a:t>
            </a:r>
          </a:p>
          <a:p>
            <a:pPr marL="285750" indent="-285750">
              <a:buFont typeface="Arial" panose="020B0604020202020204" pitchFamily="34" charset="0"/>
              <a:buChar char="•"/>
            </a:pPr>
            <a:r>
              <a:rPr lang="en-US" altLang="en-US" sz="2400" b="1" dirty="0"/>
              <a:t>Five Versions:</a:t>
            </a:r>
          </a:p>
          <a:p>
            <a:pPr marL="742950" lvl="1" indent="-285750">
              <a:buFont typeface="Wingdings" panose="05000000000000000000" pitchFamily="2" charset="2"/>
              <a:buChar char="ü"/>
            </a:pPr>
            <a:r>
              <a:rPr lang="en-US" altLang="en-US" sz="2400" b="1" dirty="0"/>
              <a:t>PRA = Air cooled condenser</a:t>
            </a:r>
          </a:p>
          <a:p>
            <a:pPr marL="742950" lvl="1" indent="-285750">
              <a:buFont typeface="Wingdings" panose="05000000000000000000" pitchFamily="2" charset="2"/>
              <a:buChar char="ü"/>
            </a:pPr>
            <a:r>
              <a:rPr lang="en-US" altLang="en-US" sz="2400" b="1" dirty="0"/>
              <a:t>PRH = Air source heat pump</a:t>
            </a:r>
          </a:p>
          <a:p>
            <a:pPr marL="742950" lvl="1" indent="-285750">
              <a:buFont typeface="Wingdings" panose="05000000000000000000" pitchFamily="2" charset="2"/>
              <a:buChar char="ü"/>
            </a:pPr>
            <a:r>
              <a:rPr lang="en-US" altLang="en-US" sz="2400" b="1" dirty="0"/>
              <a:t>PRW =  Water source heat pump</a:t>
            </a:r>
          </a:p>
          <a:p>
            <a:pPr marL="742950" lvl="1" indent="-285750">
              <a:buFont typeface="Wingdings" panose="05000000000000000000" pitchFamily="2" charset="2"/>
              <a:buChar char="ü"/>
            </a:pPr>
            <a:r>
              <a:rPr lang="en-US" altLang="en-US" sz="2400" b="1" dirty="0"/>
              <a:t>PRG = Geothermal water source heat pump</a:t>
            </a:r>
          </a:p>
          <a:p>
            <a:pPr marL="742950" lvl="1" indent="-285750">
              <a:buFont typeface="Wingdings" panose="05000000000000000000" pitchFamily="2" charset="2"/>
              <a:buChar char="ü"/>
            </a:pPr>
            <a:r>
              <a:rPr lang="en-US" altLang="en-US" sz="2400" b="1" dirty="0"/>
              <a:t>PRF = Rooftop Air-Handler </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58497" y="2819456"/>
            <a:ext cx="4168549" cy="41685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72480" y="-2076"/>
            <a:ext cx="4135120" cy="4135120"/>
          </a:xfrm>
          <a:prstGeom prst="rect">
            <a:avLst/>
          </a:prstGeom>
        </p:spPr>
      </p:pic>
      <p:sp>
        <p:nvSpPr>
          <p:cNvPr id="11" name="Rectangle 6"/>
          <p:cNvSpPr txBox="1">
            <a:spLocks noChangeArrowheads="1"/>
          </p:cNvSpPr>
          <p:nvPr/>
        </p:nvSpPr>
        <p:spPr>
          <a:xfrm>
            <a:off x="0" y="0"/>
            <a:ext cx="10515600" cy="1325563"/>
          </a:xfrm>
          <a:prstGeom prst="rect">
            <a:avLst/>
          </a:prstGeom>
          <a:no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pPr algn="l"/>
            <a:r>
              <a:rPr lang="en-US" altLang="en-US" sz="3200" dirty="0" smtClean="0">
                <a:latin typeface="+mn-lt"/>
              </a:rPr>
              <a:t>PR-Series</a:t>
            </a:r>
            <a:r>
              <a:rPr lang="en-US" altLang="en-US" dirty="0" smtClean="0">
                <a:latin typeface="+mn-lt"/>
              </a:rPr>
              <a:t/>
            </a:r>
            <a:br>
              <a:rPr lang="en-US" altLang="en-US" dirty="0" smtClean="0">
                <a:latin typeface="+mn-lt"/>
              </a:rPr>
            </a:br>
            <a:r>
              <a:rPr lang="en-US" altLang="en-US" sz="3400" b="0" i="1" dirty="0" smtClean="0">
                <a:latin typeface="+mn-lt"/>
              </a:rPr>
              <a:t>Packaged Rooftop Unit</a:t>
            </a:r>
            <a:endParaRPr lang="en-US" altLang="en-US" sz="3400" b="0" i="1" dirty="0">
              <a:latin typeface="+mn-lt"/>
            </a:endParaRPr>
          </a:p>
        </p:txBody>
      </p:sp>
    </p:spTree>
    <p:extLst>
      <p:ext uri="{BB962C8B-B14F-4D97-AF65-F5344CB8AC3E}">
        <p14:creationId xmlns:p14="http://schemas.microsoft.com/office/powerpoint/2010/main" xmlns="" val="381971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0" y="0"/>
            <a:ext cx="10515600" cy="1325563"/>
          </a:xfrm>
          <a:noFill/>
        </p:spPr>
        <p:txBody>
          <a:bodyPr/>
          <a:lstStyle/>
          <a:p>
            <a:pPr eaLnBrk="1" hangingPunct="1"/>
            <a:r>
              <a:rPr lang="en-US" altLang="en-US" b="1" dirty="0" smtClean="0">
                <a:latin typeface="+mn-lt"/>
              </a:rPr>
              <a:t>PR-Series</a:t>
            </a:r>
            <a:r>
              <a:rPr lang="en-US" altLang="en-US" b="1" dirty="0">
                <a:latin typeface="+mn-lt"/>
              </a:rPr>
              <a:t/>
            </a:r>
            <a:br>
              <a:rPr lang="en-US" altLang="en-US" b="1" dirty="0">
                <a:latin typeface="+mn-lt"/>
              </a:rPr>
            </a:br>
            <a:r>
              <a:rPr lang="en-US" altLang="en-US" sz="3400" b="1" i="1" dirty="0">
                <a:latin typeface="+mn-lt"/>
              </a:rPr>
              <a:t>Packaged Rooftop Unit</a:t>
            </a:r>
          </a:p>
        </p:txBody>
      </p:sp>
      <p:sp>
        <p:nvSpPr>
          <p:cNvPr id="10243" name="Rectangle 3"/>
          <p:cNvSpPr>
            <a:spLocks noGrp="1" noChangeArrowheads="1"/>
          </p:cNvSpPr>
          <p:nvPr>
            <p:ph sz="half" idx="1"/>
          </p:nvPr>
        </p:nvSpPr>
        <p:spPr/>
        <p:txBody>
          <a:bodyPr/>
          <a:lstStyle/>
          <a:p>
            <a:pPr eaLnBrk="1" hangingPunct="1"/>
            <a:r>
              <a:rPr lang="en-US" altLang="en-US" sz="2400" b="1" dirty="0"/>
              <a:t>Standard Features:</a:t>
            </a:r>
            <a:r>
              <a:rPr lang="en-US" altLang="en-US" sz="1800" b="1" dirty="0"/>
              <a:t> </a:t>
            </a:r>
          </a:p>
          <a:p>
            <a:pPr lvl="1" eaLnBrk="1" hangingPunct="1">
              <a:buFontTx/>
              <a:buNone/>
            </a:pPr>
            <a:r>
              <a:rPr lang="en-US" altLang="en-US" sz="2000" b="1" dirty="0" smtClean="0"/>
              <a:t>-2” double </a:t>
            </a:r>
            <a:r>
              <a:rPr lang="en-US" altLang="en-US" sz="2000" b="1" dirty="0"/>
              <a:t>wall construction </a:t>
            </a:r>
          </a:p>
          <a:p>
            <a:pPr lvl="1" eaLnBrk="1" hangingPunct="1"/>
            <a:r>
              <a:rPr lang="en-US" altLang="en-US" sz="2000" b="1" dirty="0"/>
              <a:t>Two-coat, primer-paint finish on interior and exterior of cabinet panels.</a:t>
            </a:r>
          </a:p>
          <a:p>
            <a:pPr lvl="1" eaLnBrk="1" hangingPunct="1"/>
            <a:r>
              <a:rPr lang="en-US" altLang="en-US" sz="2000" b="1" dirty="0"/>
              <a:t>Sloped, stainless steel drain pan.</a:t>
            </a:r>
          </a:p>
          <a:p>
            <a:pPr lvl="1" eaLnBrk="1" hangingPunct="1"/>
            <a:r>
              <a:rPr lang="en-US" altLang="en-US" sz="2000" b="1" dirty="0"/>
              <a:t>Aluminum fin, copper tube evaporator coils.</a:t>
            </a:r>
          </a:p>
          <a:p>
            <a:pPr lvl="1" eaLnBrk="1" hangingPunct="1"/>
            <a:endParaRPr lang="en-US" altLang="en-US" sz="1800" b="1" dirty="0"/>
          </a:p>
          <a:p>
            <a:pPr eaLnBrk="1" hangingPunct="1">
              <a:buFontTx/>
              <a:buNone/>
            </a:pPr>
            <a:endParaRPr lang="en-US" altLang="en-US" sz="1800" b="1" dirty="0"/>
          </a:p>
        </p:txBody>
      </p:sp>
      <p:sp>
        <p:nvSpPr>
          <p:cNvPr id="10244" name="Rectangle 8"/>
          <p:cNvSpPr>
            <a:spLocks noGrp="1" noChangeArrowheads="1"/>
          </p:cNvSpPr>
          <p:nvPr>
            <p:ph sz="half" idx="2"/>
          </p:nvPr>
        </p:nvSpPr>
        <p:spPr/>
        <p:txBody>
          <a:bodyPr/>
          <a:lstStyle/>
          <a:p>
            <a:pPr eaLnBrk="1" hangingPunct="1"/>
            <a:r>
              <a:rPr lang="en-US" altLang="en-US" sz="2400" b="1" dirty="0"/>
              <a:t>Optional Features:</a:t>
            </a:r>
          </a:p>
          <a:p>
            <a:pPr lvl="1" eaLnBrk="1" hangingPunct="1"/>
            <a:r>
              <a:rPr lang="en-US" altLang="en-US" sz="2000" b="1" dirty="0"/>
              <a:t>Digital Scrolls </a:t>
            </a:r>
          </a:p>
          <a:p>
            <a:pPr lvl="1" eaLnBrk="1" hangingPunct="1"/>
            <a:r>
              <a:rPr lang="en-US" altLang="en-US" sz="2000" b="1" dirty="0"/>
              <a:t>Hot Gas Reheat </a:t>
            </a:r>
            <a:endParaRPr lang="en-US" altLang="en-US" sz="2000" b="1" dirty="0" smtClean="0"/>
          </a:p>
          <a:p>
            <a:pPr lvl="1" eaLnBrk="1" hangingPunct="1"/>
            <a:r>
              <a:rPr lang="en-US" altLang="en-US" sz="2000" b="1" dirty="0" smtClean="0"/>
              <a:t>Liquid Sub-cooling</a:t>
            </a:r>
            <a:endParaRPr lang="en-US" altLang="en-US" sz="2000" b="1" dirty="0"/>
          </a:p>
          <a:p>
            <a:pPr lvl="1" eaLnBrk="1" hangingPunct="1"/>
            <a:r>
              <a:rPr lang="en-US" altLang="en-US" sz="2000" b="1" dirty="0"/>
              <a:t>Hot Gas Bypass</a:t>
            </a:r>
          </a:p>
          <a:p>
            <a:pPr lvl="1" eaLnBrk="1" hangingPunct="1"/>
            <a:r>
              <a:rPr lang="en-US" altLang="en-US" sz="2000" b="1" dirty="0"/>
              <a:t>Energy Recovery Wheels </a:t>
            </a:r>
          </a:p>
          <a:p>
            <a:pPr lvl="1" eaLnBrk="1" hangingPunct="1"/>
            <a:r>
              <a:rPr lang="en-US" altLang="en-US" sz="2000" b="1" dirty="0"/>
              <a:t>Chilled Water 4 or 6 Row</a:t>
            </a:r>
          </a:p>
          <a:p>
            <a:pPr lvl="1" eaLnBrk="1" hangingPunct="1"/>
            <a:r>
              <a:rPr lang="en-US" altLang="en-US" sz="2000" b="1" dirty="0"/>
              <a:t> Hot Water Coils 2 Row </a:t>
            </a:r>
          </a:p>
          <a:p>
            <a:pPr lvl="1" eaLnBrk="1" hangingPunct="1"/>
            <a:r>
              <a:rPr lang="en-US" altLang="en-US" sz="2000" b="1" dirty="0"/>
              <a:t>Gas / Electric Heat</a:t>
            </a:r>
          </a:p>
          <a:p>
            <a:pPr lvl="1" eaLnBrk="1" hangingPunct="1"/>
            <a:r>
              <a:rPr lang="en-US" altLang="en-US" sz="2000" b="1" dirty="0"/>
              <a:t>Copper/Copper Coils </a:t>
            </a:r>
          </a:p>
          <a:p>
            <a:pPr lvl="1" eaLnBrk="1" hangingPunct="1"/>
            <a:r>
              <a:rPr lang="en-US" altLang="en-US" sz="2000" b="1" dirty="0"/>
              <a:t>Steam Coils </a:t>
            </a:r>
            <a:endParaRPr lang="en-US" altLang="en-US" sz="2000" b="1" dirty="0" smtClean="0"/>
          </a:p>
          <a:p>
            <a:pPr lvl="1" eaLnBrk="1" hangingPunct="1"/>
            <a:r>
              <a:rPr lang="en-US" altLang="en-US" sz="2000" b="1" dirty="0" smtClean="0"/>
              <a:t>ECM Motors</a:t>
            </a:r>
            <a:endParaRPr lang="en-US" altLang="en-US" sz="2000" b="1" dirty="0"/>
          </a:p>
        </p:txBody>
      </p:sp>
    </p:spTree>
    <p:extLst>
      <p:ext uri="{BB962C8B-B14F-4D97-AF65-F5344CB8AC3E}">
        <p14:creationId xmlns:p14="http://schemas.microsoft.com/office/powerpoint/2010/main" xmlns="" val="38147619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28601"/>
            <a:ext cx="8229600" cy="868363"/>
          </a:xfrm>
        </p:spPr>
        <p:txBody>
          <a:bodyPr/>
          <a:lstStyle/>
          <a:p>
            <a:pPr eaLnBrk="1" hangingPunct="1"/>
            <a:r>
              <a:rPr lang="en-US" altLang="en-US" sz="3600" b="1" dirty="0" smtClean="0">
                <a:latin typeface="+mn-lt"/>
              </a:rPr>
              <a:t>PR-Series</a:t>
            </a:r>
            <a:endParaRPr lang="en-US" altLang="en-US" sz="3600" b="1" dirty="0">
              <a:latin typeface="+mn-lt"/>
            </a:endParaRPr>
          </a:p>
        </p:txBody>
      </p:sp>
      <p:pic>
        <p:nvPicPr>
          <p:cNvPr id="17411" name="Picture 4" descr="Performance I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990601"/>
            <a:ext cx="6019800" cy="554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9988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6300" y="202565"/>
            <a:ext cx="10515600" cy="1325563"/>
          </a:xfrm>
        </p:spPr>
        <p:txBody>
          <a:bodyPr/>
          <a:lstStyle/>
          <a:p>
            <a:pPr eaLnBrk="1" hangingPunct="1"/>
            <a:r>
              <a:rPr lang="en-US" altLang="en-US" sz="3600" b="1" dirty="0" smtClean="0">
                <a:latin typeface="+mn-lt"/>
              </a:rPr>
              <a:t>PR-Series</a:t>
            </a:r>
            <a:endParaRPr lang="en-US" altLang="en-US" sz="3600" b="1" dirty="0">
              <a:latin typeface="+mn-lt"/>
            </a:endParaRPr>
          </a:p>
        </p:txBody>
      </p:sp>
      <p:pic>
        <p:nvPicPr>
          <p:cNvPr id="16387" name="Picture 5" descr="Performa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143000"/>
            <a:ext cx="81534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335237" y="5416062"/>
            <a:ext cx="6850966" cy="461665"/>
          </a:xfrm>
          <a:prstGeom prst="rect">
            <a:avLst/>
          </a:prstGeom>
          <a:solidFill>
            <a:srgbClr val="FFC000"/>
          </a:solidFill>
          <a:ln>
            <a:solidFill>
              <a:srgbClr val="3A621C"/>
            </a:solidFill>
          </a:ln>
        </p:spPr>
        <p:txBody>
          <a:bodyPr wrap="square" rtlCol="0">
            <a:spAutoFit/>
          </a:bodyPr>
          <a:lstStyle/>
          <a:p>
            <a:r>
              <a:rPr lang="en-US" sz="1200" b="1" i="1" dirty="0" smtClean="0">
                <a:solidFill>
                  <a:srgbClr val="C00000"/>
                </a:solidFill>
              </a:rPr>
              <a:t>Energy can be further enhanced by selecting fans, energy wheels, sub-cooling, and compressors. </a:t>
            </a:r>
            <a:endParaRPr lang="en-US" sz="1200" b="1" i="1" dirty="0">
              <a:solidFill>
                <a:srgbClr val="C00000"/>
              </a:solidFill>
            </a:endParaRPr>
          </a:p>
        </p:txBody>
      </p:sp>
    </p:spTree>
    <p:extLst>
      <p:ext uri="{BB962C8B-B14F-4D97-AF65-F5344CB8AC3E}">
        <p14:creationId xmlns:p14="http://schemas.microsoft.com/office/powerpoint/2010/main" xmlns="" val="305695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0" y="0"/>
            <a:ext cx="12191999" cy="6857999"/>
          </a:xfrm>
          <a:prstGeom prst="rect">
            <a:avLst/>
          </a:prstGeom>
        </p:spPr>
      </p:pic>
    </p:spTree>
    <p:extLst>
      <p:ext uri="{BB962C8B-B14F-4D97-AF65-F5344CB8AC3E}">
        <p14:creationId xmlns:p14="http://schemas.microsoft.com/office/powerpoint/2010/main" xmlns="" val="390421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3600" dirty="0"/>
              <a:t>PR Series </a:t>
            </a:r>
          </a:p>
        </p:txBody>
      </p:sp>
      <p:pic>
        <p:nvPicPr>
          <p:cNvPr id="18435" name="Picture 4" descr="PR B CAB LEFT NO DOO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4400" y="1498601"/>
            <a:ext cx="7543800"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292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0972800" cy="1143000"/>
          </a:xfrm>
        </p:spPr>
        <p:txBody>
          <a:bodyPr/>
          <a:lstStyle/>
          <a:p>
            <a:pPr eaLnBrk="1" hangingPunct="1"/>
            <a:r>
              <a:rPr lang="en-US" altLang="en-US" b="1" dirty="0" smtClean="0"/>
              <a:t>Access Door Design</a:t>
            </a:r>
          </a:p>
        </p:txBody>
      </p:sp>
      <p:sp>
        <p:nvSpPr>
          <p:cNvPr id="23555" name="Rectangle 3"/>
          <p:cNvSpPr>
            <a:spLocks noGrp="1" noChangeArrowheads="1"/>
          </p:cNvSpPr>
          <p:nvPr>
            <p:ph type="body" sz="half" idx="2"/>
          </p:nvPr>
        </p:nvSpPr>
        <p:spPr>
          <a:xfrm>
            <a:off x="5791200" y="1828801"/>
            <a:ext cx="4572000" cy="4068763"/>
          </a:xfrm>
          <a:noFill/>
        </p:spPr>
        <p:txBody>
          <a:bodyPr/>
          <a:lstStyle/>
          <a:p>
            <a:pPr eaLnBrk="1" hangingPunct="1"/>
            <a:r>
              <a:rPr lang="en-US" altLang="en-US" sz="2800" dirty="0"/>
              <a:t>Standard door design:</a:t>
            </a:r>
            <a:endParaRPr lang="en-US" altLang="en-US" sz="2000" b="1" dirty="0"/>
          </a:p>
          <a:p>
            <a:pPr lvl="1" eaLnBrk="1" hangingPunct="1"/>
            <a:r>
              <a:rPr lang="en-US" altLang="en-US" sz="2400" dirty="0"/>
              <a:t>Double-wall construction with 2”, R13 closed cell foam insulation.</a:t>
            </a:r>
          </a:p>
          <a:p>
            <a:pPr lvl="1" eaLnBrk="1" hangingPunct="1"/>
            <a:r>
              <a:rPr lang="en-US" altLang="en-US" sz="2400" dirty="0"/>
              <a:t>Positive door stop</a:t>
            </a:r>
          </a:p>
          <a:p>
            <a:pPr lvl="1" eaLnBrk="1" hangingPunct="1"/>
            <a:r>
              <a:rPr lang="en-US" altLang="en-US" sz="2400" dirty="0"/>
              <a:t>Access Ports for Test and Balance</a:t>
            </a:r>
          </a:p>
          <a:p>
            <a:pPr lvl="1" eaLnBrk="1" hangingPunct="1">
              <a:buFontTx/>
              <a:buNone/>
            </a:pPr>
            <a:endParaRPr lang="en-US" altLang="en-US" sz="3200" dirty="0"/>
          </a:p>
        </p:txBody>
      </p:sp>
      <p:pic>
        <p:nvPicPr>
          <p:cNvPr id="23556" name="Picture 6" descr="Door"/>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303464" y="1600201"/>
            <a:ext cx="3394075"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2710228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0972800" cy="1143000"/>
          </a:xfrm>
        </p:spPr>
        <p:txBody>
          <a:bodyPr/>
          <a:lstStyle/>
          <a:p>
            <a:pPr eaLnBrk="1" hangingPunct="1"/>
            <a:r>
              <a:rPr lang="en-US" altLang="en-US" b="1" dirty="0" smtClean="0"/>
              <a:t>Ease Of Maintenance </a:t>
            </a:r>
          </a:p>
        </p:txBody>
      </p:sp>
      <p:sp>
        <p:nvSpPr>
          <p:cNvPr id="24579" name="Rectangle 3"/>
          <p:cNvSpPr>
            <a:spLocks noGrp="1" noChangeArrowheads="1"/>
          </p:cNvSpPr>
          <p:nvPr>
            <p:ph type="body" sz="half" idx="2"/>
          </p:nvPr>
        </p:nvSpPr>
        <p:spPr>
          <a:xfrm>
            <a:off x="7903201" y="1143000"/>
            <a:ext cx="3571875" cy="4525963"/>
          </a:xfrm>
        </p:spPr>
        <p:txBody>
          <a:bodyPr/>
          <a:lstStyle/>
          <a:p>
            <a:pPr>
              <a:spcBef>
                <a:spcPct val="0"/>
              </a:spcBef>
            </a:pPr>
            <a:r>
              <a:rPr lang="en-US" altLang="en-US" sz="2400" dirty="0"/>
              <a:t>Condenser access panel for ease of cleaning &amp; maintenance</a:t>
            </a:r>
          </a:p>
          <a:p>
            <a:pPr>
              <a:spcBef>
                <a:spcPct val="0"/>
              </a:spcBef>
            </a:pPr>
            <a:r>
              <a:rPr lang="en-US" altLang="en-US" sz="2400" dirty="0"/>
              <a:t>Easy access to Expansion Valves, Compressors and </a:t>
            </a:r>
            <a:r>
              <a:rPr lang="en-US" altLang="en-US" sz="2400" dirty="0" smtClean="0"/>
              <a:t>Controls</a:t>
            </a:r>
            <a:endParaRPr lang="en-US" altLang="en-US" sz="2400" dirty="0"/>
          </a:p>
          <a:p>
            <a:pPr>
              <a:spcBef>
                <a:spcPct val="0"/>
              </a:spcBef>
            </a:pPr>
            <a:r>
              <a:rPr lang="en-US" altLang="en-US" sz="2400" dirty="0" smtClean="0"/>
              <a:t>Touch-safe controls </a:t>
            </a:r>
          </a:p>
        </p:txBody>
      </p:sp>
      <p:pic>
        <p:nvPicPr>
          <p:cNvPr id="24580" name="Picture 7" descr="9-23-13 055"/>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6422" y="1205630"/>
            <a:ext cx="3883181" cy="3543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6" descr="IMG_1583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071490" y="2977280"/>
            <a:ext cx="3679825" cy="36060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071560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0972800" cy="1143000"/>
          </a:xfrm>
        </p:spPr>
        <p:txBody>
          <a:bodyPr/>
          <a:lstStyle/>
          <a:p>
            <a:pPr eaLnBrk="1" hangingPunct="1"/>
            <a:r>
              <a:rPr lang="en-US" altLang="en-US" b="1" dirty="0" smtClean="0"/>
              <a:t>Supply / Exhaust Fan</a:t>
            </a:r>
          </a:p>
        </p:txBody>
      </p:sp>
      <p:sp>
        <p:nvSpPr>
          <p:cNvPr id="26627" name="Rectangle 3"/>
          <p:cNvSpPr>
            <a:spLocks noGrp="1" noChangeArrowheads="1"/>
          </p:cNvSpPr>
          <p:nvPr>
            <p:ph type="body" sz="half" idx="1"/>
          </p:nvPr>
        </p:nvSpPr>
        <p:spPr>
          <a:xfrm>
            <a:off x="1981200" y="1600201"/>
            <a:ext cx="4025900" cy="4525963"/>
          </a:xfrm>
        </p:spPr>
        <p:txBody>
          <a:bodyPr/>
          <a:lstStyle/>
          <a:p>
            <a:pPr eaLnBrk="1" hangingPunct="1"/>
            <a:r>
              <a:rPr lang="en-US" altLang="en-US" sz="2800" dirty="0"/>
              <a:t>Supply (&amp; exhaust) fan is direct drive with high efficiency motor with Variable Frequency Drive rated for class II operation</a:t>
            </a:r>
          </a:p>
          <a:p>
            <a:pPr eaLnBrk="1" hangingPunct="1"/>
            <a:endParaRPr lang="en-US" altLang="en-US" sz="2800" dirty="0"/>
          </a:p>
          <a:p>
            <a:pPr eaLnBrk="1" hangingPunct="1"/>
            <a:endParaRPr lang="en-US" altLang="en-US" sz="2800" dirty="0"/>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26628" name="Picture 9" descr="9-23-13 05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1" y="1981201"/>
            <a:ext cx="4410075" cy="330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19811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7136"/>
          </a:xfrm>
        </p:spPr>
        <p:txBody>
          <a:bodyPr/>
          <a:lstStyle/>
          <a:p>
            <a:endParaRPr lang="en-US" dirty="0"/>
          </a:p>
        </p:txBody>
      </p:sp>
      <p:pic>
        <p:nvPicPr>
          <p:cNvPr id="9226" name="Picture 10" descr="Copyright Specified Air Solutio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7475" y="645697"/>
            <a:ext cx="58293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8" name="Picture 12" descr="Addis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0573" y="2937600"/>
            <a:ext cx="3003533" cy="622955"/>
          </a:xfrm>
          <a:prstGeom prst="rect">
            <a:avLst/>
          </a:prstGeom>
          <a:noFill/>
          <a:extLst>
            <a:ext uri="{909E8E84-426E-40DD-AFC4-6F175D3DCCD1}">
              <a14:hiddenFill xmlns:a14="http://schemas.microsoft.com/office/drawing/2010/main" xmlns="">
                <a:solidFill>
                  <a:srgbClr val="FFFFFF"/>
                </a:solidFill>
              </a14:hiddenFill>
            </a:ext>
          </a:extLst>
        </p:spPr>
      </p:pic>
      <p:pic>
        <p:nvPicPr>
          <p:cNvPr id="9229" name="Picture 13" descr="Bananza">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86775" y="4352096"/>
            <a:ext cx="219075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9230" name="Picture 14" descr="Rapid Engineering LLC">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29212" y="4023761"/>
            <a:ext cx="1933575" cy="809625"/>
          </a:xfrm>
          <a:prstGeom prst="rect">
            <a:avLst/>
          </a:prstGeom>
          <a:noFill/>
          <a:extLst>
            <a:ext uri="{909E8E84-426E-40DD-AFC4-6F175D3DCCD1}">
              <a14:hiddenFill xmlns:a14="http://schemas.microsoft.com/office/drawing/2010/main" xmlns="">
                <a:solidFill>
                  <a:srgbClr val="FFFFFF"/>
                </a:solidFill>
              </a14:hiddenFill>
            </a:ext>
          </a:extLst>
        </p:spPr>
      </p:pic>
      <p:pic>
        <p:nvPicPr>
          <p:cNvPr id="9231" name="Picture 15" descr="Phoenix Air Systems">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4372" y="4285421"/>
            <a:ext cx="2000250" cy="666750"/>
          </a:xfrm>
          <a:prstGeom prst="rect">
            <a:avLst/>
          </a:prstGeom>
          <a:noFill/>
          <a:extLst>
            <a:ext uri="{909E8E84-426E-40DD-AFC4-6F175D3DCCD1}">
              <a14:hiddenFill xmlns:a14="http://schemas.microsoft.com/office/drawing/2010/main" xmlns="">
                <a:solidFill>
                  <a:srgbClr val="FFFFFF"/>
                </a:solidFill>
              </a14:hiddenFill>
            </a:ext>
          </a:extLst>
        </p:spPr>
      </p:pic>
      <p:pic>
        <p:nvPicPr>
          <p:cNvPr id="9232" name="Picture 16" descr="Weather-Rite LLC">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64372" y="2959531"/>
            <a:ext cx="27432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9233" name="Picture 17" descr="Roberts Gordon Infrared Heating">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210550" y="2982377"/>
            <a:ext cx="27432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9234" name="Picture 18" descr="Combat HVAC Limited">
            <a:hlinkClick r:id="rId15"/>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953000" y="5466453"/>
            <a:ext cx="2286000" cy="48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494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10515600" cy="1325563"/>
          </a:xfrm>
        </p:spPr>
        <p:txBody>
          <a:bodyPr/>
          <a:lstStyle/>
          <a:p>
            <a:pPr eaLnBrk="1" hangingPunct="1"/>
            <a:r>
              <a:rPr lang="en-US" altLang="en-US" b="1" dirty="0" smtClean="0"/>
              <a:t>Supply / Exhaust Fan</a:t>
            </a:r>
          </a:p>
        </p:txBody>
      </p:sp>
      <p:pic>
        <p:nvPicPr>
          <p:cNvPr id="27651" name="Picture 4" descr="AKChin - IMAG068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600201"/>
            <a:ext cx="3962400"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5"/>
          <p:cNvSpPr>
            <a:spLocks noGrp="1" noChangeArrowheads="1"/>
          </p:cNvSpPr>
          <p:nvPr>
            <p:ph type="body" sz="half" idx="1"/>
          </p:nvPr>
        </p:nvSpPr>
        <p:spPr>
          <a:xfrm>
            <a:off x="6324600" y="1447800"/>
            <a:ext cx="2971800" cy="4114800"/>
          </a:xfrm>
          <a:noFill/>
        </p:spPr>
        <p:txBody>
          <a:bodyPr/>
          <a:lstStyle/>
          <a:p>
            <a:pPr eaLnBrk="1" hangingPunct="1">
              <a:lnSpc>
                <a:spcPct val="80000"/>
              </a:lnSpc>
              <a:buFontTx/>
              <a:buNone/>
            </a:pPr>
            <a:r>
              <a:rPr lang="en-US" altLang="en-US" sz="2400" dirty="0"/>
              <a:t>	Optional ECM Supply (&amp; exhaust) fan provides high efficiency and quite operation and provide variable speed without the need of Variable Frequency Drive and associated wiring.</a:t>
            </a:r>
            <a:endParaRPr lang="en-US" altLang="en-US" dirty="0" smtClean="0"/>
          </a:p>
        </p:txBody>
      </p:sp>
    </p:spTree>
    <p:extLst>
      <p:ext uri="{BB962C8B-B14F-4D97-AF65-F5344CB8AC3E}">
        <p14:creationId xmlns:p14="http://schemas.microsoft.com/office/powerpoint/2010/main" xmlns="" val="184581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10515600" cy="1325563"/>
          </a:xfrm>
        </p:spPr>
        <p:txBody>
          <a:bodyPr/>
          <a:lstStyle/>
          <a:p>
            <a:pPr eaLnBrk="1" hangingPunct="1"/>
            <a:r>
              <a:rPr lang="en-US" altLang="en-US" b="1" dirty="0" smtClean="0"/>
              <a:t>Supply Fan</a:t>
            </a:r>
          </a:p>
        </p:txBody>
      </p:sp>
      <p:pic>
        <p:nvPicPr>
          <p:cNvPr id="28675" name="Picture 4" descr="4 Fa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219201"/>
            <a:ext cx="5791200"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Rectangle 5"/>
          <p:cNvSpPr>
            <a:spLocks noGrp="1" noChangeArrowheads="1"/>
          </p:cNvSpPr>
          <p:nvPr>
            <p:ph type="body" sz="half" idx="1"/>
          </p:nvPr>
        </p:nvSpPr>
        <p:spPr>
          <a:xfrm>
            <a:off x="7848600" y="1219201"/>
            <a:ext cx="2286000" cy="4525963"/>
          </a:xfrm>
          <a:noFill/>
        </p:spPr>
        <p:txBody>
          <a:bodyPr/>
          <a:lstStyle/>
          <a:p>
            <a:pPr eaLnBrk="1" hangingPunct="1">
              <a:buFontTx/>
              <a:buNone/>
            </a:pPr>
            <a:r>
              <a:rPr lang="en-US" altLang="en-US" sz="2400" dirty="0"/>
              <a:t>	Multiple fans used for higher airflows and/or higher static pressures – advantage of redundancy</a:t>
            </a:r>
            <a:endParaRPr lang="en-US" altLang="en-US" sz="3600" dirty="0"/>
          </a:p>
        </p:txBody>
      </p:sp>
    </p:spTree>
    <p:extLst>
      <p:ext uri="{BB962C8B-B14F-4D97-AF65-F5344CB8AC3E}">
        <p14:creationId xmlns:p14="http://schemas.microsoft.com/office/powerpoint/2010/main" xmlns="" val="485577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10972800" cy="1143000"/>
          </a:xfrm>
        </p:spPr>
        <p:txBody>
          <a:bodyPr/>
          <a:lstStyle/>
          <a:p>
            <a:pPr eaLnBrk="1" hangingPunct="1"/>
            <a:r>
              <a:rPr lang="en-US" altLang="en-US" b="1" dirty="0" smtClean="0"/>
              <a:t>Condenser Fan </a:t>
            </a:r>
          </a:p>
        </p:txBody>
      </p:sp>
      <p:sp>
        <p:nvSpPr>
          <p:cNvPr id="29699" name="Rectangle 3"/>
          <p:cNvSpPr>
            <a:spLocks noGrp="1" noChangeArrowheads="1"/>
          </p:cNvSpPr>
          <p:nvPr>
            <p:ph type="body" sz="half" idx="1"/>
          </p:nvPr>
        </p:nvSpPr>
        <p:spPr>
          <a:xfrm>
            <a:off x="1981200" y="1600201"/>
            <a:ext cx="4025900" cy="4525963"/>
          </a:xfrm>
        </p:spPr>
        <p:txBody>
          <a:bodyPr/>
          <a:lstStyle/>
          <a:p>
            <a:pPr eaLnBrk="1" hangingPunct="1"/>
            <a:endParaRPr lang="en-US" altLang="en-US" sz="2800" dirty="0"/>
          </a:p>
          <a:p>
            <a:pPr eaLnBrk="1" hangingPunct="1"/>
            <a:endParaRPr lang="en-US" altLang="en-US" sz="2800" dirty="0"/>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29701" name="Picture 8" descr="9-20-13 1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676401"/>
            <a:ext cx="4953000" cy="371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43944" y="2279560"/>
            <a:ext cx="397957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Vari</a:t>
            </a:r>
            <a:r>
              <a:rPr lang="en-US" sz="2000" dirty="0" smtClean="0"/>
              <a:t>-speed condenser fan </a:t>
            </a:r>
          </a:p>
          <a:p>
            <a:pPr marL="285750" indent="-285750">
              <a:buFont typeface="Arial" panose="020B0604020202020204" pitchFamily="34" charset="0"/>
              <a:buChar char="•"/>
            </a:pPr>
            <a:endParaRPr lang="en-US" sz="2000" dirty="0">
              <a:solidFill>
                <a:srgbClr val="FF0000"/>
              </a:solidFill>
            </a:endParaRPr>
          </a:p>
          <a:p>
            <a:pPr marL="285750" indent="-285750">
              <a:buFont typeface="Arial" panose="020B0604020202020204" pitchFamily="34" charset="0"/>
              <a:buChar char="•"/>
            </a:pPr>
            <a:r>
              <a:rPr lang="en-US" sz="2000" dirty="0" smtClean="0"/>
              <a:t>ECM Condenser fan optional </a:t>
            </a:r>
            <a:endParaRPr lang="en-US" sz="2000" dirty="0"/>
          </a:p>
        </p:txBody>
      </p:sp>
    </p:spTree>
    <p:extLst>
      <p:ext uri="{BB962C8B-B14F-4D97-AF65-F5344CB8AC3E}">
        <p14:creationId xmlns:p14="http://schemas.microsoft.com/office/powerpoint/2010/main" xmlns="" val="12143665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133600" y="152401"/>
            <a:ext cx="822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dirty="0"/>
          </a:p>
        </p:txBody>
      </p:sp>
      <p:sp>
        <p:nvSpPr>
          <p:cNvPr id="23555" name="Text Box 4"/>
          <p:cNvSpPr txBox="1">
            <a:spLocks noChangeArrowheads="1"/>
          </p:cNvSpPr>
          <p:nvPr/>
        </p:nvSpPr>
        <p:spPr bwMode="auto">
          <a:xfrm>
            <a:off x="1968321" y="152401"/>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rPr>
              <a:t>RC-Series</a:t>
            </a:r>
          </a:p>
          <a:p>
            <a:pPr algn="ctr" eaLnBrk="1" hangingPunct="1"/>
            <a:r>
              <a:rPr lang="en-US" altLang="en-US" sz="3400" i="1" dirty="0">
                <a:solidFill>
                  <a:schemeClr val="bg1"/>
                </a:solidFill>
              </a:rPr>
              <a:t>Split System Outdoor Condenser</a:t>
            </a:r>
          </a:p>
        </p:txBody>
      </p:sp>
      <p:pic>
        <p:nvPicPr>
          <p:cNvPr id="23556" name="Picture 6" descr="circlerc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478073" y="1871663"/>
            <a:ext cx="3885127" cy="4040076"/>
          </a:xfrm>
          <a:noFill/>
          <a:ln>
            <a:solidFill>
              <a:schemeClr val="tx1"/>
            </a:solidFill>
            <a:miter lim="800000"/>
            <a:headEnd/>
            <a:tailEnd/>
          </a:ln>
        </p:spPr>
      </p:pic>
      <p:sp>
        <p:nvSpPr>
          <p:cNvPr id="5" name="Text Box 5"/>
          <p:cNvSpPr>
            <a:spLocks noGrp="1" noChangeArrowheads="1"/>
          </p:cNvSpPr>
          <p:nvPr>
            <p:ph type="title"/>
          </p:nvPr>
        </p:nvSpPr>
        <p:spPr>
          <a:xfrm>
            <a:off x="0" y="0"/>
            <a:ext cx="10515600" cy="1325563"/>
          </a:xfrm>
          <a:noFill/>
        </p:spPr>
        <p:txBody>
          <a:bodyPr/>
          <a:lstStyle/>
          <a:p>
            <a:pPr eaLnBrk="1" hangingPunct="1"/>
            <a:r>
              <a:rPr lang="en-US" altLang="en-US" b="1" dirty="0"/>
              <a:t>RC-Series</a:t>
            </a:r>
            <a:r>
              <a:rPr lang="en-US" altLang="en-US" dirty="0"/>
              <a:t/>
            </a:r>
            <a:br>
              <a:rPr lang="en-US" altLang="en-US" dirty="0"/>
            </a:br>
            <a:r>
              <a:rPr lang="en-US" altLang="en-US" sz="3400" b="0" i="1" dirty="0"/>
              <a:t>Split System Outdoor Condenser</a:t>
            </a:r>
          </a:p>
        </p:txBody>
      </p:sp>
      <p:sp>
        <p:nvSpPr>
          <p:cNvPr id="6"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mtClean="0"/>
              <a:t>3.5-40 tons</a:t>
            </a:r>
          </a:p>
          <a:p>
            <a:r>
              <a:rPr lang="en-US" altLang="en-US" smtClean="0"/>
              <a:t>R410A refrigerant</a:t>
            </a:r>
          </a:p>
          <a:p>
            <a:r>
              <a:rPr lang="en-US" altLang="en-US" smtClean="0"/>
              <a:t>Three Versions:</a:t>
            </a:r>
          </a:p>
          <a:p>
            <a:pPr lvl="1"/>
            <a:r>
              <a:rPr lang="en-US" altLang="en-US" smtClean="0"/>
              <a:t>RCA = 100% Outdoor Air </a:t>
            </a:r>
          </a:p>
          <a:p>
            <a:pPr lvl="1"/>
            <a:r>
              <a:rPr lang="en-US" altLang="en-US" smtClean="0"/>
              <a:t>RCC= Cooling Only</a:t>
            </a:r>
          </a:p>
          <a:p>
            <a:pPr lvl="1"/>
            <a:r>
              <a:rPr lang="en-US" altLang="en-US" smtClean="0"/>
              <a:t>RCH= Air Source Heat Pump</a:t>
            </a:r>
            <a:endParaRPr lang="en-US" altLang="en-US" dirty="0" smtClean="0"/>
          </a:p>
        </p:txBody>
      </p:sp>
    </p:spTree>
    <p:extLst>
      <p:ext uri="{BB962C8B-B14F-4D97-AF65-F5344CB8AC3E}">
        <p14:creationId xmlns:p14="http://schemas.microsoft.com/office/powerpoint/2010/main" xmlns="" val="4245055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3017"/>
            <a:ext cx="10515600" cy="1325563"/>
          </a:xfrm>
        </p:spPr>
        <p:txBody>
          <a:bodyPr/>
          <a:lstStyle/>
          <a:p>
            <a:pPr eaLnBrk="1" hangingPunct="1"/>
            <a:r>
              <a:rPr lang="en-US" altLang="en-US" b="1" dirty="0" smtClean="0"/>
              <a:t>RCA-RCC-RCH Options</a:t>
            </a:r>
          </a:p>
        </p:txBody>
      </p:sp>
      <p:sp>
        <p:nvSpPr>
          <p:cNvPr id="25603" name="Rectangle 3"/>
          <p:cNvSpPr>
            <a:spLocks noGrp="1" noChangeArrowheads="1"/>
          </p:cNvSpPr>
          <p:nvPr>
            <p:ph type="body" idx="1"/>
          </p:nvPr>
        </p:nvSpPr>
        <p:spPr>
          <a:xfrm>
            <a:off x="1981200" y="1371600"/>
            <a:ext cx="8229600" cy="4800600"/>
          </a:xfrm>
        </p:spPr>
        <p:txBody>
          <a:bodyPr>
            <a:normAutofit lnSpcReduction="10000"/>
          </a:bodyPr>
          <a:lstStyle/>
          <a:p>
            <a:pPr eaLnBrk="1" hangingPunct="1"/>
            <a:r>
              <a:rPr lang="en-US" altLang="en-US" sz="2400" dirty="0"/>
              <a:t>Cycling or Modulating Hot Gas Reheat</a:t>
            </a:r>
            <a:endParaRPr lang="en-US" altLang="en-US" sz="2800" dirty="0"/>
          </a:p>
          <a:p>
            <a:pPr eaLnBrk="1" hangingPunct="1"/>
            <a:r>
              <a:rPr lang="en-US" altLang="en-US" sz="2400" dirty="0"/>
              <a:t>Vari-speed Head Pressure Control</a:t>
            </a:r>
          </a:p>
          <a:p>
            <a:pPr eaLnBrk="1" hangingPunct="1"/>
            <a:r>
              <a:rPr lang="en-US" altLang="en-US" sz="2400" dirty="0"/>
              <a:t>Low Ambient Fan Cycling (Std on RCA)</a:t>
            </a:r>
          </a:p>
          <a:p>
            <a:pPr eaLnBrk="1" hangingPunct="1"/>
            <a:r>
              <a:rPr lang="en-US" altLang="en-US" sz="2400" dirty="0"/>
              <a:t>Liquid Line Check and Relief Valves</a:t>
            </a:r>
          </a:p>
          <a:p>
            <a:pPr eaLnBrk="1" hangingPunct="1"/>
            <a:r>
              <a:rPr lang="en-US" altLang="en-US" sz="2400" dirty="0"/>
              <a:t>Internal Hot Gas Bypass with Liquid</a:t>
            </a:r>
          </a:p>
          <a:p>
            <a:pPr eaLnBrk="1" hangingPunct="1">
              <a:buFontTx/>
              <a:buNone/>
            </a:pPr>
            <a:r>
              <a:rPr lang="en-US" altLang="en-US" sz="2400" dirty="0"/>
              <a:t>    Injection and Oil Separator for long refrigerant lines up to 200 feet </a:t>
            </a:r>
          </a:p>
          <a:p>
            <a:pPr eaLnBrk="1" hangingPunct="1"/>
            <a:r>
              <a:rPr lang="en-US" altLang="en-US" sz="2400" dirty="0"/>
              <a:t>Hot Gas Bypass (Std on RCA)</a:t>
            </a:r>
          </a:p>
          <a:p>
            <a:pPr eaLnBrk="1" hangingPunct="1"/>
            <a:r>
              <a:rPr lang="en-US" altLang="en-US" sz="2400" dirty="0"/>
              <a:t>Sight Glass</a:t>
            </a:r>
          </a:p>
          <a:p>
            <a:pPr eaLnBrk="1" hangingPunct="1"/>
            <a:r>
              <a:rPr lang="en-US" altLang="en-US" sz="2400" dirty="0"/>
              <a:t>Adjustable High &amp; Low Pressure Switches</a:t>
            </a:r>
          </a:p>
          <a:p>
            <a:pPr eaLnBrk="1" hangingPunct="1"/>
            <a:r>
              <a:rPr lang="en-US" altLang="en-US" sz="2400" dirty="0"/>
              <a:t>Digital Scroll’s</a:t>
            </a:r>
          </a:p>
        </p:txBody>
      </p:sp>
      <p:sp>
        <p:nvSpPr>
          <p:cNvPr id="25604" name="Text Box 4"/>
          <p:cNvSpPr txBox="1">
            <a:spLocks noChangeArrowheads="1"/>
          </p:cNvSpPr>
          <p:nvPr/>
        </p:nvSpPr>
        <p:spPr bwMode="auto">
          <a:xfrm>
            <a:off x="1734343" y="685798"/>
            <a:ext cx="87233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dirty="0"/>
          </a:p>
          <a:p>
            <a:pPr eaLnBrk="1" hangingPunct="1"/>
            <a:endParaRPr lang="en-US" altLang="en-US" sz="3200" dirty="0"/>
          </a:p>
        </p:txBody>
      </p:sp>
      <p:sp>
        <p:nvSpPr>
          <p:cNvPr id="25605" name="Text Box 5"/>
          <p:cNvSpPr txBox="1">
            <a:spLocks noChangeArrowheads="1"/>
          </p:cNvSpPr>
          <p:nvPr/>
        </p:nvSpPr>
        <p:spPr bwMode="auto">
          <a:xfrm>
            <a:off x="4191000" y="2362201"/>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xmlns="" val="46506317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0" y="0"/>
            <a:ext cx="10515600" cy="1325563"/>
          </a:xfrm>
          <a:noFill/>
        </p:spPr>
        <p:txBody>
          <a:bodyPr/>
          <a:lstStyle/>
          <a:p>
            <a:pPr eaLnBrk="1" hangingPunct="1"/>
            <a:r>
              <a:rPr lang="en-US" altLang="en-US" b="1" dirty="0"/>
              <a:t>VC/HC-Series</a:t>
            </a:r>
            <a:r>
              <a:rPr lang="en-US" altLang="en-US" dirty="0"/>
              <a:t> </a:t>
            </a:r>
            <a:br>
              <a:rPr lang="en-US" altLang="en-US" dirty="0"/>
            </a:br>
            <a:r>
              <a:rPr lang="en-US" altLang="en-US" sz="3400" b="0" i="1" dirty="0"/>
              <a:t>Split System Indoor Air Handler</a:t>
            </a:r>
          </a:p>
        </p:txBody>
      </p:sp>
      <p:pic>
        <p:nvPicPr>
          <p:cNvPr id="27651" name="Picture 6" descr="circlervhc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292125" y="2173646"/>
            <a:ext cx="3429000" cy="3429000"/>
          </a:xfrm>
          <a:noFill/>
          <a:ln>
            <a:solidFill>
              <a:schemeClr val="tx1"/>
            </a:solidFill>
            <a:miter lim="800000"/>
            <a:headEnd/>
            <a:tailEnd/>
          </a:ln>
        </p:spPr>
      </p:pic>
      <p:sp>
        <p:nvSpPr>
          <p:cNvPr id="4" name="Rectangle 5"/>
          <p:cNvSpPr txBox="1">
            <a:spLocks noChangeArrowheads="1"/>
          </p:cNvSpPr>
          <p:nvPr/>
        </p:nvSpPr>
        <p:spPr>
          <a:xfrm>
            <a:off x="838200" y="1825625"/>
            <a:ext cx="105156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mtClean="0"/>
              <a:t>4-35 tons</a:t>
            </a:r>
          </a:p>
          <a:p>
            <a:r>
              <a:rPr lang="en-US" altLang="en-US" smtClean="0"/>
              <a:t>R410A refrigerant</a:t>
            </a:r>
          </a:p>
          <a:p>
            <a:r>
              <a:rPr lang="en-US" altLang="en-US" smtClean="0"/>
              <a:t>Three Versions:</a:t>
            </a:r>
          </a:p>
          <a:p>
            <a:pPr lvl="1"/>
            <a:r>
              <a:rPr lang="en-US" altLang="en-US" smtClean="0"/>
              <a:t>VCA/HCA = 100% Outdoor Air </a:t>
            </a:r>
          </a:p>
          <a:p>
            <a:pPr lvl="1"/>
            <a:r>
              <a:rPr lang="en-US" altLang="en-US" smtClean="0"/>
              <a:t>VCC/HCC = Cooling Only</a:t>
            </a:r>
          </a:p>
          <a:p>
            <a:pPr lvl="1"/>
            <a:r>
              <a:rPr lang="en-US" altLang="en-US" smtClean="0"/>
              <a:t>VCH/HCH = Air Source Heat Pump</a:t>
            </a:r>
            <a:endParaRPr lang="en-US" altLang="en-US" dirty="0" smtClean="0"/>
          </a:p>
        </p:txBody>
      </p:sp>
    </p:spTree>
    <p:extLst>
      <p:ext uri="{BB962C8B-B14F-4D97-AF65-F5344CB8AC3E}">
        <p14:creationId xmlns:p14="http://schemas.microsoft.com/office/powerpoint/2010/main" xmlns="" val="1190094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10515600" cy="1325563"/>
          </a:xfrm>
        </p:spPr>
        <p:txBody>
          <a:bodyPr/>
          <a:lstStyle/>
          <a:p>
            <a:pPr eaLnBrk="1" hangingPunct="1"/>
            <a:r>
              <a:rPr lang="en-US" altLang="en-US" b="1" dirty="0" smtClean="0"/>
              <a:t>VC/HC Series Air Handlers</a:t>
            </a:r>
          </a:p>
        </p:txBody>
      </p:sp>
      <p:sp>
        <p:nvSpPr>
          <p:cNvPr id="29699" name="Rectangle 3"/>
          <p:cNvSpPr>
            <a:spLocks noGrp="1" noChangeArrowheads="1"/>
          </p:cNvSpPr>
          <p:nvPr>
            <p:ph type="body" idx="1"/>
          </p:nvPr>
        </p:nvSpPr>
        <p:spPr>
          <a:xfrm>
            <a:off x="772732" y="1371601"/>
            <a:ext cx="9514268" cy="4525963"/>
          </a:xfrm>
        </p:spPr>
        <p:txBody>
          <a:bodyPr/>
          <a:lstStyle/>
          <a:p>
            <a:pPr eaLnBrk="1" hangingPunct="1">
              <a:spcBef>
                <a:spcPct val="0"/>
              </a:spcBef>
            </a:pPr>
            <a:r>
              <a:rPr lang="en-US" altLang="en-US" sz="2400" dirty="0" smtClean="0"/>
              <a:t>Indoor Air Handling Units</a:t>
            </a:r>
          </a:p>
          <a:p>
            <a:pPr lvl="1" eaLnBrk="1" hangingPunct="1">
              <a:spcBef>
                <a:spcPct val="0"/>
              </a:spcBef>
            </a:pPr>
            <a:r>
              <a:rPr lang="en-US" altLang="en-US" dirty="0" smtClean="0"/>
              <a:t>Optional features:</a:t>
            </a:r>
          </a:p>
          <a:p>
            <a:pPr lvl="2" eaLnBrk="1" hangingPunct="1">
              <a:spcBef>
                <a:spcPct val="0"/>
              </a:spcBef>
            </a:pPr>
            <a:r>
              <a:rPr lang="en-US" altLang="en-US" sz="2400" dirty="0" smtClean="0"/>
              <a:t>4 &amp; 6 row DX coils </a:t>
            </a:r>
          </a:p>
          <a:p>
            <a:pPr lvl="2" eaLnBrk="1" hangingPunct="1">
              <a:spcBef>
                <a:spcPct val="0"/>
              </a:spcBef>
            </a:pPr>
            <a:r>
              <a:rPr lang="en-US" altLang="en-US" sz="2400" dirty="0" smtClean="0"/>
              <a:t>Chilled water coils </a:t>
            </a:r>
          </a:p>
          <a:p>
            <a:pPr lvl="2" eaLnBrk="1" hangingPunct="1">
              <a:spcBef>
                <a:spcPct val="0"/>
              </a:spcBef>
            </a:pPr>
            <a:r>
              <a:rPr lang="en-US" altLang="en-US" sz="2400" dirty="0" smtClean="0"/>
              <a:t>Steam coils (1 row) </a:t>
            </a:r>
          </a:p>
          <a:p>
            <a:pPr lvl="2" eaLnBrk="1" hangingPunct="1">
              <a:spcBef>
                <a:spcPct val="0"/>
              </a:spcBef>
            </a:pPr>
            <a:r>
              <a:rPr lang="en-US" altLang="en-US" sz="2400" dirty="0" smtClean="0"/>
              <a:t>Hot water coils (2 row)</a:t>
            </a:r>
          </a:p>
          <a:p>
            <a:pPr lvl="2" eaLnBrk="1" hangingPunct="1">
              <a:spcBef>
                <a:spcPct val="0"/>
              </a:spcBef>
            </a:pPr>
            <a:r>
              <a:rPr lang="en-US" altLang="en-US" sz="2400" dirty="0" smtClean="0"/>
              <a:t>Hot gas reheat coil </a:t>
            </a:r>
          </a:p>
          <a:p>
            <a:pPr lvl="2" eaLnBrk="1" hangingPunct="1">
              <a:spcBef>
                <a:spcPct val="0"/>
              </a:spcBef>
            </a:pPr>
            <a:r>
              <a:rPr lang="en-US" altLang="en-US" sz="2400" dirty="0" smtClean="0"/>
              <a:t>Liquid sub cooling coil</a:t>
            </a:r>
          </a:p>
          <a:p>
            <a:pPr lvl="2" eaLnBrk="1" hangingPunct="1">
              <a:spcBef>
                <a:spcPct val="0"/>
              </a:spcBef>
            </a:pPr>
            <a:r>
              <a:rPr lang="en-US" altLang="en-US" sz="2400" dirty="0" smtClean="0"/>
              <a:t>Galvanized metal liner – Standard </a:t>
            </a:r>
          </a:p>
          <a:p>
            <a:pPr lvl="2" eaLnBrk="1" hangingPunct="1">
              <a:spcBef>
                <a:spcPct val="0"/>
              </a:spcBef>
              <a:buFontTx/>
              <a:buNone/>
            </a:pPr>
            <a:endParaRPr lang="en-US" altLang="en-US" dirty="0" smtClean="0"/>
          </a:p>
        </p:txBody>
      </p:sp>
    </p:spTree>
    <p:extLst>
      <p:ext uri="{BB962C8B-B14F-4D97-AF65-F5344CB8AC3E}">
        <p14:creationId xmlns:p14="http://schemas.microsoft.com/office/powerpoint/2010/main" xmlns="" val="5011782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a:xfrm>
            <a:off x="0" y="0"/>
            <a:ext cx="8229600" cy="1143000"/>
          </a:xfrm>
          <a:noFill/>
        </p:spPr>
        <p:txBody>
          <a:bodyPr>
            <a:normAutofit fontScale="90000"/>
          </a:bodyPr>
          <a:lstStyle/>
          <a:p>
            <a:pPr eaLnBrk="1" hangingPunct="1"/>
            <a:r>
              <a:rPr lang="en-US" altLang="en-US" b="1" dirty="0"/>
              <a:t>VC/HC-Series</a:t>
            </a:r>
            <a:r>
              <a:rPr lang="en-US" altLang="en-US" dirty="0"/>
              <a:t> </a:t>
            </a:r>
            <a:br>
              <a:rPr lang="en-US" altLang="en-US" dirty="0"/>
            </a:br>
            <a:r>
              <a:rPr lang="en-US" altLang="en-US" sz="3400" b="0" i="1" dirty="0"/>
              <a:t>Split System Indoor Air Handler</a:t>
            </a:r>
          </a:p>
        </p:txBody>
      </p:sp>
      <p:sp>
        <p:nvSpPr>
          <p:cNvPr id="30723" name="Rectangle 3"/>
          <p:cNvSpPr>
            <a:spLocks noGrp="1" noChangeArrowheads="1"/>
          </p:cNvSpPr>
          <p:nvPr>
            <p:ph type="body" sz="half" idx="1"/>
          </p:nvPr>
        </p:nvSpPr>
        <p:spPr/>
        <p:txBody>
          <a:bodyPr/>
          <a:lstStyle/>
          <a:p>
            <a:pPr eaLnBrk="1" hangingPunct="1">
              <a:spcBef>
                <a:spcPct val="0"/>
              </a:spcBef>
            </a:pPr>
            <a:r>
              <a:rPr lang="en-US" altLang="en-US" dirty="0" smtClean="0"/>
              <a:t>Standard Features:</a:t>
            </a:r>
          </a:p>
          <a:p>
            <a:pPr lvl="1" eaLnBrk="1" hangingPunct="1"/>
            <a:r>
              <a:rPr lang="en-US" altLang="en-US" dirty="0" smtClean="0"/>
              <a:t>Two-coat, primer-paint finish on interior and exterior of cabinet panels.</a:t>
            </a:r>
          </a:p>
          <a:p>
            <a:pPr lvl="1" eaLnBrk="1" hangingPunct="1"/>
            <a:r>
              <a:rPr lang="en-US" altLang="en-US" dirty="0" smtClean="0"/>
              <a:t>Sloped, stainless steel drain pan.</a:t>
            </a:r>
          </a:p>
          <a:p>
            <a:pPr lvl="1" eaLnBrk="1" hangingPunct="1"/>
            <a:r>
              <a:rPr lang="en-US" altLang="en-US" dirty="0" smtClean="0"/>
              <a:t>Aluminum fin, copper tube evaporator coils.</a:t>
            </a:r>
          </a:p>
          <a:p>
            <a:pPr lvl="1" eaLnBrk="1" hangingPunct="1">
              <a:spcBef>
                <a:spcPct val="0"/>
              </a:spcBef>
            </a:pPr>
            <a:endParaRPr lang="en-US" altLang="en-US" dirty="0" smtClean="0"/>
          </a:p>
          <a:p>
            <a:pPr lvl="1" eaLnBrk="1" hangingPunct="1">
              <a:spcBef>
                <a:spcPct val="0"/>
              </a:spcBef>
            </a:pPr>
            <a:endParaRPr lang="en-US" altLang="en-US" dirty="0" smtClean="0"/>
          </a:p>
        </p:txBody>
      </p:sp>
      <p:sp>
        <p:nvSpPr>
          <p:cNvPr id="30724" name="Rectangle 7"/>
          <p:cNvSpPr>
            <a:spLocks noGrp="1" noChangeArrowheads="1"/>
          </p:cNvSpPr>
          <p:nvPr>
            <p:ph type="body" sz="half" idx="2"/>
          </p:nvPr>
        </p:nvSpPr>
        <p:spPr/>
        <p:txBody>
          <a:bodyPr/>
          <a:lstStyle/>
          <a:p>
            <a:pPr eaLnBrk="1" hangingPunct="1">
              <a:spcBef>
                <a:spcPct val="5000"/>
              </a:spcBef>
            </a:pPr>
            <a:r>
              <a:rPr lang="en-US" altLang="en-US" dirty="0" smtClean="0"/>
              <a:t>Optional Features:</a:t>
            </a:r>
          </a:p>
          <a:p>
            <a:pPr lvl="1" eaLnBrk="1" hangingPunct="1">
              <a:spcBef>
                <a:spcPct val="5000"/>
              </a:spcBef>
            </a:pPr>
            <a:r>
              <a:rPr lang="en-US" altLang="en-US" dirty="0" smtClean="0"/>
              <a:t>Hot gas reheat</a:t>
            </a:r>
          </a:p>
          <a:p>
            <a:pPr lvl="1" eaLnBrk="1" hangingPunct="1">
              <a:spcBef>
                <a:spcPct val="5000"/>
              </a:spcBef>
            </a:pPr>
            <a:r>
              <a:rPr lang="en-US" altLang="en-US" dirty="0" smtClean="0"/>
              <a:t>Hot gas bypass </a:t>
            </a:r>
          </a:p>
          <a:p>
            <a:pPr lvl="1" eaLnBrk="1" hangingPunct="1">
              <a:spcBef>
                <a:spcPct val="5000"/>
              </a:spcBef>
            </a:pPr>
            <a:r>
              <a:rPr lang="en-US" altLang="en-US" dirty="0" smtClean="0"/>
              <a:t>Liquid sub-cooling</a:t>
            </a:r>
          </a:p>
          <a:p>
            <a:pPr lvl="1" eaLnBrk="1" hangingPunct="1">
              <a:spcBef>
                <a:spcPct val="5000"/>
              </a:spcBef>
            </a:pPr>
            <a:r>
              <a:rPr lang="en-US" altLang="en-US" dirty="0" smtClean="0"/>
              <a:t>Hydronic heating</a:t>
            </a:r>
          </a:p>
          <a:p>
            <a:pPr lvl="1" eaLnBrk="1" hangingPunct="1">
              <a:spcBef>
                <a:spcPct val="5000"/>
              </a:spcBef>
            </a:pPr>
            <a:r>
              <a:rPr lang="en-US" altLang="en-US" dirty="0" smtClean="0"/>
              <a:t>Corrosion protection </a:t>
            </a:r>
          </a:p>
          <a:p>
            <a:pPr lvl="1" eaLnBrk="1" hangingPunct="1">
              <a:spcBef>
                <a:spcPct val="5000"/>
              </a:spcBef>
            </a:pPr>
            <a:r>
              <a:rPr lang="en-US" altLang="en-US" dirty="0" smtClean="0"/>
              <a:t>Phase/voltage monitor</a:t>
            </a:r>
          </a:p>
          <a:p>
            <a:pPr lvl="1" eaLnBrk="1" hangingPunct="1">
              <a:spcBef>
                <a:spcPct val="5000"/>
              </a:spcBef>
            </a:pPr>
            <a:r>
              <a:rPr lang="en-US" altLang="en-US" dirty="0" smtClean="0"/>
              <a:t>Spring Isolation</a:t>
            </a:r>
          </a:p>
          <a:p>
            <a:pPr lvl="1" eaLnBrk="1" hangingPunct="1">
              <a:spcBef>
                <a:spcPct val="5000"/>
              </a:spcBef>
            </a:pPr>
            <a:r>
              <a:rPr lang="en-US" altLang="en-US" dirty="0" smtClean="0"/>
              <a:t>VAV Control</a:t>
            </a:r>
          </a:p>
          <a:p>
            <a:pPr lvl="1" eaLnBrk="1" hangingPunct="1">
              <a:spcBef>
                <a:spcPct val="5000"/>
              </a:spcBef>
            </a:pPr>
            <a:r>
              <a:rPr lang="en-US" altLang="en-US" dirty="0" smtClean="0"/>
              <a:t>High efficiency filters</a:t>
            </a:r>
          </a:p>
          <a:p>
            <a:pPr eaLnBrk="1" hangingPunct="1"/>
            <a:endParaRPr lang="en-US" altLang="en-US" dirty="0" smtClean="0"/>
          </a:p>
        </p:txBody>
      </p:sp>
    </p:spTree>
    <p:extLst>
      <p:ext uri="{BB962C8B-B14F-4D97-AF65-F5344CB8AC3E}">
        <p14:creationId xmlns:p14="http://schemas.microsoft.com/office/powerpoint/2010/main" xmlns="" val="29347148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10515600" cy="1325563"/>
          </a:xfrm>
        </p:spPr>
        <p:txBody>
          <a:bodyPr/>
          <a:lstStyle/>
          <a:p>
            <a:pPr eaLnBrk="1" hangingPunct="1"/>
            <a:r>
              <a:rPr lang="en-US" altLang="en-US" sz="3600" b="1" dirty="0" smtClean="0">
                <a:latin typeface="+mn-lt"/>
              </a:rPr>
              <a:t> VWY, PCA/DCA</a:t>
            </a:r>
            <a:endParaRPr lang="en-US" altLang="en-US" sz="3600" b="1" dirty="0">
              <a:latin typeface="+mn-lt"/>
            </a:endParaRPr>
          </a:p>
        </p:txBody>
      </p:sp>
      <p:sp>
        <p:nvSpPr>
          <p:cNvPr id="21507" name="Rectangle 3"/>
          <p:cNvSpPr>
            <a:spLocks noGrp="1" noChangeArrowheads="1"/>
          </p:cNvSpPr>
          <p:nvPr>
            <p:ph idx="1"/>
          </p:nvPr>
        </p:nvSpPr>
        <p:spPr>
          <a:xfrm>
            <a:off x="400463" y="1699995"/>
            <a:ext cx="4743692" cy="1532298"/>
          </a:xfrm>
        </p:spPr>
        <p:txBody>
          <a:bodyPr/>
          <a:lstStyle/>
          <a:p>
            <a:pPr algn="ctr" eaLnBrk="1" hangingPunct="1">
              <a:buFontTx/>
              <a:buNone/>
            </a:pPr>
            <a:r>
              <a:rPr lang="en-US" altLang="en-US" sz="2400" b="1" dirty="0" smtClean="0"/>
              <a:t>VWY- 100% OSA Vertical Water Source Packaged 8-30 Tons</a:t>
            </a:r>
          </a:p>
          <a:p>
            <a:pPr eaLnBrk="1" hangingPunct="1">
              <a:buFontTx/>
              <a:buNone/>
            </a:pPr>
            <a:endParaRPr lang="en-US" altLang="en-US" b="1" dirty="0"/>
          </a:p>
          <a:p>
            <a:pPr eaLnBrk="1" hangingPunct="1">
              <a:buFontTx/>
              <a:buNone/>
            </a:pPr>
            <a:endParaRPr lang="en-US" altLang="en-US" b="1" dirty="0" smtClean="0"/>
          </a:p>
        </p:txBody>
      </p:sp>
      <p:sp>
        <p:nvSpPr>
          <p:cNvPr id="4" name="Rectangle 3"/>
          <p:cNvSpPr txBox="1">
            <a:spLocks noChangeArrowheads="1"/>
          </p:cNvSpPr>
          <p:nvPr/>
        </p:nvSpPr>
        <p:spPr bwMode="auto">
          <a:xfrm>
            <a:off x="6302621" y="1699995"/>
            <a:ext cx="4634619" cy="1532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2400" b="1" dirty="0" smtClean="0">
                <a:solidFill>
                  <a:schemeClr val="tx1"/>
                </a:solidFill>
              </a:rPr>
              <a:t>PCA/DCA- 100% OSA Over/ Under Packaged Units 8-30 Tons</a:t>
            </a:r>
          </a:p>
          <a:p>
            <a:pPr>
              <a:buFontTx/>
              <a:buNone/>
            </a:pPr>
            <a:endParaRPr lang="en-US" altLang="en-US" b="1" dirty="0" smtClean="0">
              <a:solidFill>
                <a:schemeClr val="tx1"/>
              </a:solidFill>
            </a:endParaRPr>
          </a:p>
          <a:p>
            <a:pPr>
              <a:buFontTx/>
              <a:buNone/>
            </a:pPr>
            <a:endParaRPr lang="en-US" altLang="en-US" b="1" dirty="0" smtClean="0">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8124" y="2646505"/>
            <a:ext cx="2734304" cy="3708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1181" y="2616025"/>
            <a:ext cx="4832339" cy="3820160"/>
          </a:xfrm>
          <a:prstGeom prst="rect">
            <a:avLst/>
          </a:prstGeom>
        </p:spPr>
      </p:pic>
    </p:spTree>
    <p:extLst>
      <p:ext uri="{BB962C8B-B14F-4D97-AF65-F5344CB8AC3E}">
        <p14:creationId xmlns:p14="http://schemas.microsoft.com/office/powerpoint/2010/main" xmlns="" val="3303600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10515600" cy="1325563"/>
          </a:xfrm>
        </p:spPr>
        <p:txBody>
          <a:bodyPr/>
          <a:lstStyle/>
          <a:p>
            <a:pPr eaLnBrk="1" hangingPunct="1"/>
            <a:r>
              <a:rPr lang="en-US" altLang="en-US" b="1" dirty="0"/>
              <a:t>WW-Series</a:t>
            </a:r>
            <a:r>
              <a:rPr lang="en-US" altLang="en-US" dirty="0"/>
              <a:t/>
            </a:r>
            <a:br>
              <a:rPr lang="en-US" altLang="en-US" dirty="0"/>
            </a:br>
            <a:r>
              <a:rPr lang="en-US" altLang="en-US" sz="3400" b="0" i="1" dirty="0"/>
              <a:t>Water-to-Water Units</a:t>
            </a:r>
          </a:p>
        </p:txBody>
      </p:sp>
      <p:pic>
        <p:nvPicPr>
          <p:cNvPr id="34819" name="Picture 5" descr="circlerww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807280" y="2135009"/>
            <a:ext cx="3429000" cy="3429000"/>
          </a:xfrm>
          <a:noFill/>
          <a:ln>
            <a:solidFill>
              <a:schemeClr val="tx1"/>
            </a:solidFill>
            <a:miter lim="800000"/>
            <a:headEnd/>
            <a:tailEnd/>
          </a:ln>
        </p:spPr>
      </p:pic>
      <p:sp>
        <p:nvSpPr>
          <p:cNvPr id="4" name="Rectangle 3"/>
          <p:cNvSpPr>
            <a:spLocks noChangeArrowheads="1"/>
          </p:cNvSpPr>
          <p:nvPr/>
        </p:nvSpPr>
        <p:spPr bwMode="auto">
          <a:xfrm>
            <a:off x="1181100" y="1947931"/>
            <a:ext cx="8153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3200" dirty="0"/>
              <a:t>3-35 tons</a:t>
            </a:r>
          </a:p>
          <a:p>
            <a:pPr eaLnBrk="1" hangingPunct="1">
              <a:spcBef>
                <a:spcPct val="20000"/>
              </a:spcBef>
              <a:buFontTx/>
              <a:buChar char="•"/>
            </a:pPr>
            <a:r>
              <a:rPr lang="en-US" altLang="en-US" sz="3200" dirty="0"/>
              <a:t>R410 Refrigerant</a:t>
            </a:r>
          </a:p>
          <a:p>
            <a:pPr eaLnBrk="1" hangingPunct="1">
              <a:spcBef>
                <a:spcPct val="20000"/>
              </a:spcBef>
              <a:buFontTx/>
              <a:buChar char="•"/>
            </a:pPr>
            <a:r>
              <a:rPr lang="en-US" altLang="en-US" sz="3200" dirty="0"/>
              <a:t>Three Versions:</a:t>
            </a:r>
          </a:p>
          <a:p>
            <a:pPr lvl="1" eaLnBrk="1" hangingPunct="1">
              <a:spcBef>
                <a:spcPct val="20000"/>
              </a:spcBef>
              <a:buFontTx/>
              <a:buChar char="–"/>
            </a:pPr>
            <a:r>
              <a:rPr lang="en-US" altLang="en-US" sz="2800" dirty="0"/>
              <a:t>WWC = Cooling Only</a:t>
            </a:r>
          </a:p>
          <a:p>
            <a:pPr lvl="1" eaLnBrk="1" hangingPunct="1">
              <a:spcBef>
                <a:spcPct val="20000"/>
              </a:spcBef>
              <a:buFontTx/>
              <a:buChar char="–"/>
            </a:pPr>
            <a:r>
              <a:rPr lang="en-US" altLang="en-US" sz="2800" dirty="0"/>
              <a:t>WWH = Heating Only</a:t>
            </a:r>
          </a:p>
          <a:p>
            <a:pPr lvl="1" eaLnBrk="1" hangingPunct="1">
              <a:spcBef>
                <a:spcPct val="20000"/>
              </a:spcBef>
              <a:buFontTx/>
              <a:buChar char="–"/>
            </a:pPr>
            <a:r>
              <a:rPr lang="en-US" altLang="en-US" sz="2800" dirty="0"/>
              <a:t>WWR = Heating &amp; Cooling </a:t>
            </a:r>
          </a:p>
          <a:p>
            <a:pPr eaLnBrk="1" hangingPunct="1">
              <a:spcBef>
                <a:spcPct val="20000"/>
              </a:spcBef>
            </a:pPr>
            <a:endParaRPr lang="en-US" altLang="en-US" sz="3200" dirty="0">
              <a:solidFill>
                <a:schemeClr val="bg1"/>
              </a:solidFill>
            </a:endParaRPr>
          </a:p>
        </p:txBody>
      </p:sp>
    </p:spTree>
    <p:extLst>
      <p:ext uri="{BB962C8B-B14F-4D97-AF65-F5344CB8AC3E}">
        <p14:creationId xmlns:p14="http://schemas.microsoft.com/office/powerpoint/2010/main" xmlns="" val="11066923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pitchFamily="34" charset="0"/>
                <a:cs typeface="Calibri" pitchFamily="34" charset="0"/>
              </a:rPr>
              <a:t>Background:  The science of humidity control</a:t>
            </a:r>
            <a:r>
              <a:rPr lang="en-US" sz="2400" dirty="0">
                <a:solidFill>
                  <a:srgbClr val="002060"/>
                </a:solidFill>
                <a:latin typeface="Calibri" pitchFamily="34" charset="0"/>
                <a:cs typeface="Calibri" pitchFamily="34" charset="0"/>
              </a:rPr>
              <a:t/>
            </a:r>
            <a:br>
              <a:rPr lang="en-US" sz="2400" dirty="0">
                <a:solidFill>
                  <a:srgbClr val="002060"/>
                </a:solidFill>
                <a:latin typeface="Calibri" pitchFamily="34" charset="0"/>
                <a:cs typeface="Calibri" pitchFamily="34" charset="0"/>
              </a:rPr>
            </a:br>
            <a:endParaRPr lang="en-US" dirty="0"/>
          </a:p>
        </p:txBody>
      </p:sp>
    </p:spTree>
    <p:extLst>
      <p:ext uri="{BB962C8B-B14F-4D97-AF65-F5344CB8AC3E}">
        <p14:creationId xmlns:p14="http://schemas.microsoft.com/office/powerpoint/2010/main" xmlns="" val="3910939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sz="half" idx="1"/>
          </p:nvPr>
        </p:nvSpPr>
        <p:spPr>
          <a:noFill/>
        </p:spPr>
        <p:txBody>
          <a:bodyPr/>
          <a:lstStyle/>
          <a:p>
            <a:pPr eaLnBrk="1" hangingPunct="1">
              <a:lnSpc>
                <a:spcPct val="90000"/>
              </a:lnSpc>
            </a:pPr>
            <a:r>
              <a:rPr lang="en-US" altLang="en-US" sz="2400" dirty="0"/>
              <a:t>Optional Features:</a:t>
            </a:r>
          </a:p>
          <a:p>
            <a:pPr lvl="1" eaLnBrk="1" hangingPunct="1">
              <a:lnSpc>
                <a:spcPct val="90000"/>
              </a:lnSpc>
            </a:pPr>
            <a:endParaRPr lang="en-US" altLang="en-US" sz="2000" dirty="0"/>
          </a:p>
          <a:p>
            <a:pPr lvl="1" eaLnBrk="1" hangingPunct="1">
              <a:lnSpc>
                <a:spcPct val="90000"/>
              </a:lnSpc>
            </a:pPr>
            <a:r>
              <a:rPr lang="en-US" altLang="en-US" sz="2000" dirty="0"/>
              <a:t>Insulated coaxial heat exchangers</a:t>
            </a:r>
          </a:p>
        </p:txBody>
      </p:sp>
      <p:sp>
        <p:nvSpPr>
          <p:cNvPr id="36867" name="Rectangle 4"/>
          <p:cNvSpPr>
            <a:spLocks noGrp="1" noChangeArrowheads="1"/>
          </p:cNvSpPr>
          <p:nvPr>
            <p:ph type="body" sz="half" idx="2"/>
          </p:nvPr>
        </p:nvSpPr>
        <p:spPr/>
        <p:txBody>
          <a:bodyPr/>
          <a:lstStyle/>
          <a:p>
            <a:pPr eaLnBrk="1" hangingPunct="1"/>
            <a:r>
              <a:rPr lang="en-US" altLang="en-US" dirty="0" smtClean="0"/>
              <a:t>Optional Features:</a:t>
            </a:r>
          </a:p>
          <a:p>
            <a:pPr lvl="1" eaLnBrk="1" hangingPunct="1"/>
            <a:r>
              <a:rPr lang="en-US" altLang="en-US" dirty="0" smtClean="0"/>
              <a:t>Heat recovery coil for domestic water heating.</a:t>
            </a:r>
          </a:p>
          <a:p>
            <a:pPr lvl="1" eaLnBrk="1" hangingPunct="1"/>
            <a:r>
              <a:rPr lang="en-US" altLang="en-US" dirty="0" smtClean="0"/>
              <a:t>Cupronickel-inner coaxial coils</a:t>
            </a:r>
          </a:p>
          <a:p>
            <a:pPr lvl="1" eaLnBrk="1" hangingPunct="1"/>
            <a:endParaRPr lang="en-US" altLang="en-US" dirty="0" smtClean="0"/>
          </a:p>
        </p:txBody>
      </p:sp>
      <p:sp>
        <p:nvSpPr>
          <p:cNvPr id="36868" name="Rectangle 6"/>
          <p:cNvSpPr>
            <a:spLocks noGrp="1" noChangeArrowheads="1"/>
          </p:cNvSpPr>
          <p:nvPr>
            <p:ph type="title"/>
          </p:nvPr>
        </p:nvSpPr>
        <p:spPr>
          <a:xfrm>
            <a:off x="0" y="0"/>
            <a:ext cx="10515600" cy="1325563"/>
          </a:xfrm>
          <a:noFill/>
        </p:spPr>
        <p:txBody>
          <a:bodyPr/>
          <a:lstStyle/>
          <a:p>
            <a:pPr eaLnBrk="1" hangingPunct="1"/>
            <a:r>
              <a:rPr lang="en-US" altLang="en-US" b="1" dirty="0"/>
              <a:t>WW-Series</a:t>
            </a:r>
            <a:r>
              <a:rPr lang="en-US" altLang="en-US" dirty="0"/>
              <a:t/>
            </a:r>
            <a:br>
              <a:rPr lang="en-US" altLang="en-US" dirty="0"/>
            </a:br>
            <a:r>
              <a:rPr lang="en-US" altLang="en-US" sz="3400" b="0" i="1" dirty="0"/>
              <a:t>Water-to-Water Units</a:t>
            </a:r>
          </a:p>
        </p:txBody>
      </p:sp>
    </p:spTree>
    <p:extLst>
      <p:ext uri="{BB962C8B-B14F-4D97-AF65-F5344CB8AC3E}">
        <p14:creationId xmlns:p14="http://schemas.microsoft.com/office/powerpoint/2010/main" xmlns="" val="4059272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
          <p:cNvSpPr>
            <a:spLocks noChangeShapeType="1"/>
          </p:cNvSpPr>
          <p:nvPr/>
        </p:nvSpPr>
        <p:spPr bwMode="auto">
          <a:xfrm flipV="1">
            <a:off x="4495800" y="3886200"/>
            <a:ext cx="0" cy="381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p>
        </p:txBody>
      </p:sp>
      <p:sp>
        <p:nvSpPr>
          <p:cNvPr id="3078" name="Rectangle 3"/>
          <p:cNvSpPr>
            <a:spLocks noGrp="1" noChangeArrowheads="1"/>
          </p:cNvSpPr>
          <p:nvPr>
            <p:ph type="title" sz="quarter"/>
          </p:nvPr>
        </p:nvSpPr>
        <p:spPr>
          <a:xfrm>
            <a:off x="0" y="174943"/>
            <a:ext cx="8305800" cy="533400"/>
          </a:xfrm>
        </p:spPr>
        <p:txBody>
          <a:bodyPr>
            <a:normAutofit fontScale="90000"/>
          </a:bodyPr>
          <a:lstStyle/>
          <a:p>
            <a:pPr eaLnBrk="1" hangingPunct="1"/>
            <a:r>
              <a:rPr lang="en-US" altLang="en-US" b="1" dirty="0"/>
              <a:t>ALC Control System</a:t>
            </a:r>
          </a:p>
        </p:txBody>
      </p:sp>
      <p:graphicFrame>
        <p:nvGraphicFramePr>
          <p:cNvPr id="3074" name="Object 4"/>
          <p:cNvGraphicFramePr>
            <a:graphicFrameLocks noGrp="1" noChangeAspect="1"/>
          </p:cNvGraphicFramePr>
          <p:nvPr>
            <p:ph sz="quarter" idx="1"/>
          </p:nvPr>
        </p:nvGraphicFramePr>
        <p:xfrm>
          <a:off x="6248400" y="3886200"/>
          <a:ext cx="3810000" cy="1981200"/>
        </p:xfrm>
        <a:graphic>
          <a:graphicData uri="http://schemas.openxmlformats.org/presentationml/2006/ole">
            <p:oleObj spid="_x0000_s1041" name="Bitmap Image" r:id="rId3" imgW="8266667" imgH="5353797" progId="PBrush">
              <p:embed/>
            </p:oleObj>
          </a:graphicData>
        </a:graphic>
      </p:graphicFrame>
      <p:graphicFrame>
        <p:nvGraphicFramePr>
          <p:cNvPr id="3075" name="Object 5"/>
          <p:cNvGraphicFramePr>
            <a:graphicFrameLocks noGrp="1" noChangeAspect="1"/>
          </p:cNvGraphicFramePr>
          <p:nvPr>
            <p:ph sz="quarter" idx="2"/>
          </p:nvPr>
        </p:nvGraphicFramePr>
        <p:xfrm>
          <a:off x="5943601" y="1474788"/>
          <a:ext cx="2957513" cy="2151062"/>
        </p:xfrm>
        <a:graphic>
          <a:graphicData uri="http://schemas.openxmlformats.org/presentationml/2006/ole">
            <p:oleObj spid="_x0000_s1042" name="Bitmap Image" r:id="rId4" imgW="3381847" imgH="4371429" progId="PBrush">
              <p:embed/>
            </p:oleObj>
          </a:graphicData>
        </a:graphic>
      </p:graphicFrame>
      <p:graphicFrame>
        <p:nvGraphicFramePr>
          <p:cNvPr id="3076" name="Object 6"/>
          <p:cNvGraphicFramePr>
            <a:graphicFrameLocks noGrp="1" noChangeAspect="1"/>
          </p:cNvGraphicFramePr>
          <p:nvPr>
            <p:ph sz="quarter" idx="3"/>
          </p:nvPr>
        </p:nvGraphicFramePr>
        <p:xfrm>
          <a:off x="3581400" y="4267200"/>
          <a:ext cx="1931988" cy="1371600"/>
        </p:xfrm>
        <a:graphic>
          <a:graphicData uri="http://schemas.openxmlformats.org/presentationml/2006/ole">
            <p:oleObj spid="_x0000_s1043" name="Bitmap Image" r:id="rId5" imgW="2685714" imgH="4123810" progId="PBrush">
              <p:embed/>
            </p:oleObj>
          </a:graphicData>
        </a:graphic>
      </p:graphicFrame>
      <p:sp>
        <p:nvSpPr>
          <p:cNvPr id="3079" name="Text Box 7"/>
          <p:cNvSpPr txBox="1">
            <a:spLocks noChangeArrowheads="1"/>
          </p:cNvSpPr>
          <p:nvPr/>
        </p:nvSpPr>
        <p:spPr bwMode="auto">
          <a:xfrm>
            <a:off x="2057400" y="1752601"/>
            <a:ext cx="24384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u="sng" dirty="0"/>
              <a:t>Components:</a:t>
            </a:r>
          </a:p>
          <a:p>
            <a:pPr eaLnBrk="1" hangingPunct="1">
              <a:buFontTx/>
              <a:buAutoNum type="arabicPeriod"/>
            </a:pPr>
            <a:r>
              <a:rPr lang="en-US" altLang="en-US" sz="1400" dirty="0"/>
              <a:t>I/O </a:t>
            </a:r>
            <a:r>
              <a:rPr lang="en-US" altLang="en-US" sz="1400" dirty="0" smtClean="0"/>
              <a:t>Pro  </a:t>
            </a:r>
            <a:r>
              <a:rPr lang="en-US" altLang="en-US" sz="1400" dirty="0"/>
              <a:t>Controller</a:t>
            </a:r>
          </a:p>
          <a:p>
            <a:pPr eaLnBrk="1" hangingPunct="1">
              <a:buFontTx/>
              <a:buAutoNum type="arabicPeriod"/>
            </a:pPr>
            <a:r>
              <a:rPr lang="en-US" altLang="en-US" sz="1400" dirty="0"/>
              <a:t>BACview</a:t>
            </a:r>
            <a:r>
              <a:rPr lang="en-US" altLang="en-US" sz="1400" baseline="30000" dirty="0"/>
              <a:t>6</a:t>
            </a:r>
          </a:p>
          <a:p>
            <a:pPr eaLnBrk="1" hangingPunct="1">
              <a:buFontTx/>
              <a:buAutoNum type="arabicPeriod"/>
            </a:pPr>
            <a:r>
              <a:rPr lang="en-US" altLang="en-US" sz="1400" dirty="0">
                <a:solidFill>
                  <a:schemeClr val="bg1"/>
                </a:solidFill>
              </a:rPr>
              <a:t>RS Room  Sensor</a:t>
            </a:r>
          </a:p>
        </p:txBody>
      </p:sp>
      <p:sp>
        <p:nvSpPr>
          <p:cNvPr id="3080" name="Line 9"/>
          <p:cNvSpPr>
            <a:spLocks noChangeShapeType="1"/>
          </p:cNvSpPr>
          <p:nvPr/>
        </p:nvSpPr>
        <p:spPr bwMode="auto">
          <a:xfrm flipH="1">
            <a:off x="8178800" y="1968500"/>
            <a:ext cx="406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1" name="Line 11"/>
          <p:cNvSpPr>
            <a:spLocks noChangeShapeType="1"/>
          </p:cNvSpPr>
          <p:nvPr/>
        </p:nvSpPr>
        <p:spPr bwMode="auto">
          <a:xfrm>
            <a:off x="8686800" y="3054350"/>
            <a:ext cx="406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2" name="Line 13"/>
          <p:cNvSpPr>
            <a:spLocks noChangeShapeType="1"/>
          </p:cNvSpPr>
          <p:nvPr/>
        </p:nvSpPr>
        <p:spPr bwMode="auto">
          <a:xfrm>
            <a:off x="8382000" y="2425700"/>
            <a:ext cx="711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3" name="Line 14"/>
          <p:cNvSpPr>
            <a:spLocks noChangeShapeType="1"/>
          </p:cNvSpPr>
          <p:nvPr/>
        </p:nvSpPr>
        <p:spPr bwMode="auto">
          <a:xfrm>
            <a:off x="5740400" y="1473200"/>
            <a:ext cx="3048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4" name="Line 16"/>
          <p:cNvSpPr>
            <a:spLocks noChangeShapeType="1"/>
          </p:cNvSpPr>
          <p:nvPr/>
        </p:nvSpPr>
        <p:spPr bwMode="auto">
          <a:xfrm flipH="1">
            <a:off x="6654800" y="23685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5" name="Text Box 17"/>
          <p:cNvSpPr txBox="1">
            <a:spLocks noChangeArrowheads="1"/>
          </p:cNvSpPr>
          <p:nvPr/>
        </p:nvSpPr>
        <p:spPr bwMode="auto">
          <a:xfrm>
            <a:off x="3810000" y="3657600"/>
            <a:ext cx="1570038" cy="254000"/>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RS Room Sensor</a:t>
            </a:r>
          </a:p>
        </p:txBody>
      </p:sp>
      <p:sp>
        <p:nvSpPr>
          <p:cNvPr id="3086" name="Line 18"/>
          <p:cNvSpPr>
            <a:spLocks noChangeShapeType="1"/>
          </p:cNvSpPr>
          <p:nvPr/>
        </p:nvSpPr>
        <p:spPr bwMode="auto">
          <a:xfrm flipV="1">
            <a:off x="4495800" y="2362200"/>
            <a:ext cx="1752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087" name="Line 20"/>
          <p:cNvSpPr>
            <a:spLocks noChangeShapeType="1"/>
          </p:cNvSpPr>
          <p:nvPr/>
        </p:nvSpPr>
        <p:spPr bwMode="auto">
          <a:xfrm>
            <a:off x="6045200" y="2197100"/>
            <a:ext cx="406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Tree>
    <p:extLst>
      <p:ext uri="{BB962C8B-B14F-4D97-AF65-F5344CB8AC3E}">
        <p14:creationId xmlns:p14="http://schemas.microsoft.com/office/powerpoint/2010/main" xmlns="" val="3406149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229600" cy="1143000"/>
          </a:xfrm>
        </p:spPr>
        <p:txBody>
          <a:bodyPr/>
          <a:lstStyle/>
          <a:p>
            <a:pPr eaLnBrk="1" hangingPunct="1"/>
            <a:r>
              <a:rPr lang="en-US" altLang="en-US" b="1" dirty="0" smtClean="0"/>
              <a:t>Special Protective Coatings</a:t>
            </a:r>
          </a:p>
        </p:txBody>
      </p:sp>
      <p:sp>
        <p:nvSpPr>
          <p:cNvPr id="39939" name="Rectangle 3"/>
          <p:cNvSpPr>
            <a:spLocks noGrp="1" noChangeArrowheads="1"/>
          </p:cNvSpPr>
          <p:nvPr>
            <p:ph type="body" idx="1"/>
          </p:nvPr>
        </p:nvSpPr>
        <p:spPr>
          <a:xfrm>
            <a:off x="1981200" y="1447801"/>
            <a:ext cx="8229600" cy="4221163"/>
          </a:xfrm>
        </p:spPr>
        <p:txBody>
          <a:bodyPr/>
          <a:lstStyle/>
          <a:p>
            <a:pPr eaLnBrk="1" hangingPunct="1"/>
            <a:r>
              <a:rPr lang="en-US" altLang="en-US" dirty="0" smtClean="0"/>
              <a:t>Coil Coatings</a:t>
            </a:r>
          </a:p>
          <a:p>
            <a:pPr lvl="1" eaLnBrk="1" hangingPunct="1"/>
            <a:r>
              <a:rPr lang="en-US" altLang="en-US" dirty="0" smtClean="0"/>
              <a:t>Any of the Coils</a:t>
            </a:r>
          </a:p>
          <a:p>
            <a:pPr eaLnBrk="1" hangingPunct="1"/>
            <a:r>
              <a:rPr lang="en-US" altLang="en-US" dirty="0" smtClean="0"/>
              <a:t>Harsh Environment Protection</a:t>
            </a:r>
          </a:p>
          <a:p>
            <a:pPr lvl="1" eaLnBrk="1" hangingPunct="1"/>
            <a:r>
              <a:rPr lang="en-US" altLang="en-US" dirty="0" smtClean="0"/>
              <a:t>Evaporator Coil</a:t>
            </a:r>
          </a:p>
          <a:p>
            <a:pPr lvl="1" eaLnBrk="1" hangingPunct="1"/>
            <a:r>
              <a:rPr lang="en-US" altLang="en-US" dirty="0" smtClean="0"/>
              <a:t>Condenser Coil</a:t>
            </a:r>
          </a:p>
          <a:p>
            <a:pPr lvl="1" eaLnBrk="1" hangingPunct="1"/>
            <a:r>
              <a:rPr lang="en-US" altLang="en-US" dirty="0" smtClean="0"/>
              <a:t>Reheat Coil</a:t>
            </a:r>
          </a:p>
          <a:p>
            <a:pPr lvl="1" eaLnBrk="1" hangingPunct="1"/>
            <a:r>
              <a:rPr lang="en-US" altLang="en-US" dirty="0" smtClean="0"/>
              <a:t>Sub cooling Coil</a:t>
            </a:r>
          </a:p>
          <a:p>
            <a:pPr lvl="1" eaLnBrk="1" hangingPunct="1"/>
            <a:r>
              <a:rPr lang="en-US" altLang="en-US" dirty="0" smtClean="0"/>
              <a:t>Cabinet</a:t>
            </a:r>
          </a:p>
          <a:p>
            <a:pPr lvl="1" eaLnBrk="1" hangingPunct="1"/>
            <a:r>
              <a:rPr lang="en-US" altLang="en-US" dirty="0" smtClean="0"/>
              <a:t>All refrigeration components</a:t>
            </a:r>
          </a:p>
          <a:p>
            <a:pPr eaLnBrk="1" hangingPunct="1"/>
            <a:endParaRPr lang="en-US" altLang="en-US" dirty="0" smtClean="0"/>
          </a:p>
        </p:txBody>
      </p:sp>
    </p:spTree>
    <p:extLst>
      <p:ext uri="{BB962C8B-B14F-4D97-AF65-F5344CB8AC3E}">
        <p14:creationId xmlns:p14="http://schemas.microsoft.com/office/powerpoint/2010/main" xmlns="" val="429314799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10515600" cy="1325563"/>
          </a:xfrm>
        </p:spPr>
        <p:txBody>
          <a:bodyPr/>
          <a:lstStyle/>
          <a:p>
            <a:pPr eaLnBrk="1" hangingPunct="1"/>
            <a:r>
              <a:rPr lang="en-US" altLang="en-US" b="1" dirty="0" smtClean="0"/>
              <a:t>Harsh Environment Coating </a:t>
            </a:r>
          </a:p>
        </p:txBody>
      </p:sp>
      <p:sp>
        <p:nvSpPr>
          <p:cNvPr id="40963" name="Rectangle 3"/>
          <p:cNvSpPr>
            <a:spLocks noGrp="1" noChangeArrowheads="1"/>
          </p:cNvSpPr>
          <p:nvPr>
            <p:ph type="body" idx="1"/>
          </p:nvPr>
        </p:nvSpPr>
        <p:spPr/>
        <p:txBody>
          <a:bodyPr/>
          <a:lstStyle/>
          <a:p>
            <a:pPr eaLnBrk="1" hangingPunct="1"/>
            <a:r>
              <a:rPr lang="en-US" altLang="en-US" dirty="0" smtClean="0"/>
              <a:t>10000 Hours of Salt Spray Testing </a:t>
            </a:r>
          </a:p>
          <a:p>
            <a:pPr eaLnBrk="1" hangingPunct="1"/>
            <a:r>
              <a:rPr lang="en-US" altLang="en-US" dirty="0" smtClean="0"/>
              <a:t>Entire unit will be coated inside and out. </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40964" name="Picture 4" descr="TRS-Harsh-Environmen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2895601"/>
            <a:ext cx="4114800" cy="330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5" descr="coat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895600"/>
            <a:ext cx="30861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5892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36761" y="2470467"/>
            <a:ext cx="10972800" cy="2018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0" kern="1200">
                <a:solidFill>
                  <a:schemeClr val="bg1"/>
                </a:solidFill>
                <a:latin typeface="+mj-lt"/>
                <a:ea typeface="+mj-ea"/>
                <a:cs typeface="+mj-cs"/>
              </a:defRPr>
            </a:lvl1pPr>
            <a:lvl2pPr algn="ctr" rtl="0" fontAlgn="base">
              <a:spcBef>
                <a:spcPct val="0"/>
              </a:spcBef>
              <a:spcAft>
                <a:spcPct val="0"/>
              </a:spcAft>
              <a:defRPr sz="4000" b="1">
                <a:solidFill>
                  <a:schemeClr val="bg1"/>
                </a:solidFill>
                <a:latin typeface="Arial" panose="020B0604020202020204" pitchFamily="34" charset="0"/>
              </a:defRPr>
            </a:lvl2pPr>
            <a:lvl3pPr algn="ctr" rtl="0" fontAlgn="base">
              <a:spcBef>
                <a:spcPct val="0"/>
              </a:spcBef>
              <a:spcAft>
                <a:spcPct val="0"/>
              </a:spcAft>
              <a:defRPr sz="4000" b="1">
                <a:solidFill>
                  <a:schemeClr val="bg1"/>
                </a:solidFill>
                <a:latin typeface="Arial" panose="020B0604020202020204" pitchFamily="34" charset="0"/>
              </a:defRPr>
            </a:lvl3pPr>
            <a:lvl4pPr algn="ctr" rtl="0" fontAlgn="base">
              <a:spcBef>
                <a:spcPct val="0"/>
              </a:spcBef>
              <a:spcAft>
                <a:spcPct val="0"/>
              </a:spcAft>
              <a:defRPr sz="4000" b="1">
                <a:solidFill>
                  <a:schemeClr val="bg1"/>
                </a:solidFill>
                <a:latin typeface="Arial" panose="020B0604020202020204" pitchFamily="34" charset="0"/>
              </a:defRPr>
            </a:lvl4pPr>
            <a:lvl5pPr algn="ctr" rtl="0" fontAlgn="base">
              <a:spcBef>
                <a:spcPct val="0"/>
              </a:spcBef>
              <a:spcAft>
                <a:spcPct val="0"/>
              </a:spcAft>
              <a:defRPr sz="4000" b="1">
                <a:solidFill>
                  <a:schemeClr val="bg1"/>
                </a:solidFill>
                <a:latin typeface="Arial" panose="020B0604020202020204" pitchFamily="34" charset="0"/>
              </a:defRPr>
            </a:lvl5pPr>
            <a:lvl6pPr marL="457200" algn="ctr" rtl="0" fontAlgn="base">
              <a:spcBef>
                <a:spcPct val="0"/>
              </a:spcBef>
              <a:spcAft>
                <a:spcPct val="0"/>
              </a:spcAft>
              <a:defRPr sz="4000" b="1">
                <a:solidFill>
                  <a:schemeClr val="bg1"/>
                </a:solidFill>
                <a:latin typeface="Arial" panose="020B0604020202020204" pitchFamily="34" charset="0"/>
              </a:defRPr>
            </a:lvl6pPr>
            <a:lvl7pPr marL="914400" algn="ctr" rtl="0" fontAlgn="base">
              <a:spcBef>
                <a:spcPct val="0"/>
              </a:spcBef>
              <a:spcAft>
                <a:spcPct val="0"/>
              </a:spcAft>
              <a:defRPr sz="4000" b="1">
                <a:solidFill>
                  <a:schemeClr val="bg1"/>
                </a:solidFill>
                <a:latin typeface="Arial" panose="020B0604020202020204" pitchFamily="34" charset="0"/>
              </a:defRPr>
            </a:lvl7pPr>
            <a:lvl8pPr marL="1371600" algn="ctr" rtl="0" fontAlgn="base">
              <a:spcBef>
                <a:spcPct val="0"/>
              </a:spcBef>
              <a:spcAft>
                <a:spcPct val="0"/>
              </a:spcAft>
              <a:defRPr sz="4000" b="1">
                <a:solidFill>
                  <a:schemeClr val="bg1"/>
                </a:solidFill>
                <a:latin typeface="Arial" panose="020B0604020202020204" pitchFamily="34" charset="0"/>
              </a:defRPr>
            </a:lvl8pPr>
            <a:lvl9pPr marL="1828800" algn="ctr" rtl="0" fontAlgn="base">
              <a:spcBef>
                <a:spcPct val="0"/>
              </a:spcBef>
              <a:spcAft>
                <a:spcPct val="0"/>
              </a:spcAft>
              <a:defRPr sz="4000" b="1">
                <a:solidFill>
                  <a:schemeClr val="bg1"/>
                </a:solidFill>
                <a:latin typeface="Arial" panose="020B0604020202020204" pitchFamily="34" charset="0"/>
              </a:defRPr>
            </a:lvl9pPr>
          </a:lstStyle>
          <a:p>
            <a:r>
              <a:rPr lang="en-US" b="1" dirty="0" smtClean="0">
                <a:solidFill>
                  <a:schemeClr val="tx1"/>
                </a:solidFill>
                <a:latin typeface="+mn-lt"/>
              </a:rPr>
              <a:t>Questions</a:t>
            </a:r>
          </a:p>
          <a:p>
            <a:endParaRPr lang="en-US" b="1" dirty="0">
              <a:solidFill>
                <a:schemeClr val="tx1"/>
              </a:solidFill>
              <a:latin typeface="+mn-lt"/>
            </a:endParaRPr>
          </a:p>
          <a:p>
            <a:endParaRPr lang="en-US" b="1" dirty="0">
              <a:solidFill>
                <a:schemeClr val="tx1"/>
              </a:solidFill>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3960" y="262572"/>
            <a:ext cx="9601200" cy="2085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2561" y="5053457"/>
            <a:ext cx="9601200" cy="742950"/>
          </a:xfrm>
          <a:prstGeom prst="rect">
            <a:avLst/>
          </a:prstGeom>
        </p:spPr>
      </p:pic>
    </p:spTree>
    <p:extLst>
      <p:ext uri="{BB962C8B-B14F-4D97-AF65-F5344CB8AC3E}">
        <p14:creationId xmlns:p14="http://schemas.microsoft.com/office/powerpoint/2010/main" xmlns="" val="3978814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600200" y="0"/>
            <a:ext cx="8915400" cy="914400"/>
          </a:xfrm>
          <a:prstGeom prst="rect">
            <a:avLst/>
          </a:prstGeom>
        </p:spPr>
        <p:txBody>
          <a:bodyPr/>
          <a:lstStyle/>
          <a:p>
            <a:pPr lvl="0">
              <a:defRPr sz="1800" b="0">
                <a:solidFill>
                  <a:srgbClr val="000000"/>
                </a:solidFill>
              </a:defRPr>
            </a:pPr>
            <a:r>
              <a:rPr sz="2600" b="1" dirty="0"/>
              <a:t>A building’s air conditioning load comes from a variety of sources</a:t>
            </a:r>
          </a:p>
        </p:txBody>
      </p:sp>
      <p:graphicFrame>
        <p:nvGraphicFramePr>
          <p:cNvPr id="82" name="Table 82"/>
          <p:cNvGraphicFramePr/>
          <p:nvPr>
            <p:extLst>
              <p:ext uri="{D42A27DB-BD31-4B8C-83A1-F6EECF244321}">
                <p14:modId xmlns:p14="http://schemas.microsoft.com/office/powerpoint/2010/main" xmlns="" val="2563598378"/>
              </p:ext>
            </p:extLst>
          </p:nvPr>
        </p:nvGraphicFramePr>
        <p:xfrm>
          <a:off x="1924050" y="914400"/>
          <a:ext cx="8267699" cy="5549835"/>
        </p:xfrm>
        <a:graphic>
          <a:graphicData uri="http://schemas.openxmlformats.org/drawingml/2006/table">
            <a:tbl>
              <a:tblPr firstRow="1" bandRow="1"/>
              <a:tblGrid>
                <a:gridCol w="1790699"/>
                <a:gridCol w="3200400"/>
                <a:gridCol w="3276600"/>
              </a:tblGrid>
              <a:tr h="1526475">
                <a:tc>
                  <a:txBody>
                    <a:bodyPr/>
                    <a:lstStyle/>
                    <a:p>
                      <a:pPr lvl="0" algn="l">
                        <a:defRPr sz="1800" b="0" i="0">
                          <a:solidFill>
                            <a:srgbClr val="000000"/>
                          </a:solidFill>
                        </a:defRPr>
                      </a:pPr>
                      <a:endParaRPr dirty="0"/>
                    </a:p>
                  </a:txBody>
                  <a:tcPr marL="45720" marR="45720" horzOverflow="overflow">
                    <a:solidFill>
                      <a:schemeClr val="bg1"/>
                    </a:solidFill>
                  </a:tcPr>
                </a:tc>
                <a:tc>
                  <a:txBody>
                    <a:bodyPr/>
                    <a:lstStyle/>
                    <a:p>
                      <a:pPr lvl="0" algn="l">
                        <a:defRPr sz="1800" b="0" i="0">
                          <a:solidFill>
                            <a:srgbClr val="000000"/>
                          </a:solidFill>
                        </a:defRPr>
                      </a:pPr>
                      <a:r>
                        <a:rPr b="1" dirty="0">
                          <a:solidFill>
                            <a:srgbClr val="1A3E5F"/>
                          </a:solidFill>
                        </a:rPr>
                        <a:t>External</a:t>
                      </a:r>
                    </a:p>
                  </a:txBody>
                  <a:tcPr marL="45720" marR="45720" horzOverflow="overflow">
                    <a:solidFill>
                      <a:schemeClr val="bg1"/>
                    </a:solidFill>
                  </a:tcPr>
                </a:tc>
                <a:tc>
                  <a:txBody>
                    <a:bodyPr/>
                    <a:lstStyle/>
                    <a:p>
                      <a:pPr lvl="0" algn="l">
                        <a:defRPr sz="1800" b="0" i="0">
                          <a:solidFill>
                            <a:srgbClr val="000000"/>
                          </a:solidFill>
                        </a:defRPr>
                      </a:pPr>
                      <a:r>
                        <a:rPr b="1" dirty="0">
                          <a:solidFill>
                            <a:srgbClr val="1A3E5F"/>
                          </a:solidFill>
                        </a:rPr>
                        <a:t>Internal</a:t>
                      </a:r>
                    </a:p>
                  </a:txBody>
                  <a:tcPr marL="45720" marR="45720" horzOverflow="overflow">
                    <a:solidFill>
                      <a:schemeClr val="bg1"/>
                    </a:solidFill>
                  </a:tcPr>
                </a:tc>
              </a:tr>
              <a:tr h="1526475">
                <a:tc>
                  <a:txBody>
                    <a:bodyPr/>
                    <a:lstStyle/>
                    <a:p>
                      <a:pPr lvl="0" algn="l">
                        <a:defRPr sz="1800" b="0" i="0">
                          <a:solidFill>
                            <a:srgbClr val="000000"/>
                          </a:solidFill>
                        </a:defRPr>
                      </a:pPr>
                      <a:r>
                        <a:rPr b="1" i="1" dirty="0">
                          <a:solidFill>
                            <a:schemeClr val="bg1"/>
                          </a:solidFill>
                        </a:rPr>
                        <a:t>Thermal (Sensible)</a:t>
                      </a:r>
                    </a:p>
                  </a:txBody>
                  <a:tcPr marL="45720" marR="45720" horzOverflow="overflow">
                    <a:solidFill>
                      <a:srgbClr val="FF0000"/>
                    </a:solidFill>
                  </a:tcPr>
                </a:tc>
                <a:tc>
                  <a:txBody>
                    <a:bodyPr/>
                    <a:lstStyle/>
                    <a:p>
                      <a:pPr marL="233363" lvl="0" indent="-233363" algn="l">
                        <a:buClr>
                          <a:srgbClr val="002060"/>
                        </a:buClr>
                        <a:buSzPct val="100000"/>
                        <a:buFont typeface="Arial"/>
                        <a:buChar char="•"/>
                        <a:defRPr sz="1800" b="0" i="0">
                          <a:solidFill>
                            <a:srgbClr val="000000"/>
                          </a:solidFill>
                        </a:defRPr>
                      </a:pPr>
                      <a:r>
                        <a:rPr i="1" dirty="0">
                          <a:solidFill>
                            <a:srgbClr val="002060"/>
                          </a:solidFill>
                        </a:rPr>
                        <a:t>Heat conduction through envelope</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Fenestration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OA Ventilation (sensible portion)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Infiltration (sensible portion)</a:t>
                      </a:r>
                    </a:p>
                  </a:txBody>
                  <a:tcPr marL="45720" marR="45720" horzOverflow="overflow">
                    <a:solidFill>
                      <a:srgbClr val="E8FAD2"/>
                    </a:solidFill>
                  </a:tcPr>
                </a:tc>
                <a:tc>
                  <a:txBody>
                    <a:bodyPr/>
                    <a:lstStyle/>
                    <a:p>
                      <a:pPr marL="233363" lvl="0" indent="-233363" algn="l">
                        <a:buClr>
                          <a:srgbClr val="002060"/>
                        </a:buClr>
                        <a:buSzPct val="100000"/>
                        <a:buFont typeface="Arial"/>
                        <a:buChar char="•"/>
                        <a:defRPr sz="1800" b="0" i="0">
                          <a:solidFill>
                            <a:srgbClr val="000000"/>
                          </a:solidFill>
                        </a:defRPr>
                      </a:pPr>
                      <a:r>
                        <a:rPr i="1" dirty="0">
                          <a:solidFill>
                            <a:srgbClr val="002060"/>
                          </a:solidFill>
                        </a:rPr>
                        <a:t>Lights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Fans &amp; other motors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Office equipment and electronics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Miscellaneous plug loads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People (sensible portion)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Industrial machinery</a:t>
                      </a:r>
                    </a:p>
                  </a:txBody>
                  <a:tcPr marL="45720" marR="45720" horzOverflow="overflow">
                    <a:solidFill>
                      <a:srgbClr val="E8FAD2"/>
                    </a:solidFill>
                  </a:tcPr>
                </a:tc>
              </a:tr>
              <a:tr h="1526475">
                <a:tc>
                  <a:txBody>
                    <a:bodyPr/>
                    <a:lstStyle/>
                    <a:p>
                      <a:pPr lvl="0" algn="l">
                        <a:defRPr sz="1800" b="0" i="0">
                          <a:solidFill>
                            <a:srgbClr val="000000"/>
                          </a:solidFill>
                        </a:defRPr>
                      </a:pPr>
                      <a:r>
                        <a:rPr b="1" i="1" dirty="0">
                          <a:solidFill>
                            <a:schemeClr val="bg1"/>
                          </a:solidFill>
                        </a:rPr>
                        <a:t>Moisture (Latent)</a:t>
                      </a:r>
                    </a:p>
                  </a:txBody>
                  <a:tcPr marL="45720" marR="45720" horzOverflow="overflow">
                    <a:solidFill>
                      <a:schemeClr val="accent1">
                        <a:lumMod val="50000"/>
                      </a:schemeClr>
                    </a:solidFill>
                  </a:tcPr>
                </a:tc>
                <a:tc>
                  <a:txBody>
                    <a:bodyPr/>
                    <a:lstStyle/>
                    <a:p>
                      <a:pPr marL="233363" lvl="0" indent="-233363" algn="l">
                        <a:buClr>
                          <a:srgbClr val="002060"/>
                        </a:buClr>
                        <a:buSzPct val="100000"/>
                        <a:buFont typeface="Arial"/>
                        <a:buChar char="•"/>
                        <a:defRPr sz="1800" b="0" i="0">
                          <a:solidFill>
                            <a:srgbClr val="000000"/>
                          </a:solidFill>
                        </a:defRPr>
                      </a:pPr>
                      <a:r>
                        <a:rPr i="1" dirty="0">
                          <a:solidFill>
                            <a:srgbClr val="002060"/>
                          </a:solidFill>
                        </a:rPr>
                        <a:t>OA Ventilation (latent portion)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Infiltration (latent portion)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Permeation</a:t>
                      </a:r>
                    </a:p>
                  </a:txBody>
                  <a:tcPr marL="45720" marR="45720" horzOverflow="overflow">
                    <a:solidFill>
                      <a:srgbClr val="E8FAD2"/>
                    </a:solidFill>
                  </a:tcPr>
                </a:tc>
                <a:tc>
                  <a:txBody>
                    <a:bodyPr/>
                    <a:lstStyle/>
                    <a:p>
                      <a:pPr marL="233363" lvl="0" indent="-233363" algn="l">
                        <a:buClr>
                          <a:srgbClr val="002060"/>
                        </a:buClr>
                        <a:buSzPct val="100000"/>
                        <a:buFont typeface="Arial"/>
                        <a:buChar char="•"/>
                        <a:defRPr sz="1800" b="0" i="0">
                          <a:solidFill>
                            <a:srgbClr val="000000"/>
                          </a:solidFill>
                        </a:defRPr>
                      </a:pPr>
                      <a:r>
                        <a:rPr i="1" dirty="0">
                          <a:solidFill>
                            <a:srgbClr val="002060"/>
                          </a:solidFill>
                        </a:rPr>
                        <a:t>People (latent portion)</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Plants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Cooking</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Pools, showers, spa</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Washing/ </a:t>
                      </a:r>
                      <a:r>
                        <a:rPr i="1" dirty="0" smtClean="0">
                          <a:solidFill>
                            <a:srgbClr val="002060"/>
                          </a:solidFill>
                        </a:rPr>
                        <a:t>Wash-downs</a:t>
                      </a:r>
                      <a:endParaRPr i="1" dirty="0">
                        <a:solidFill>
                          <a:srgbClr val="002060"/>
                        </a:solidFill>
                      </a:endParaRPr>
                    </a:p>
                    <a:p>
                      <a:pPr marL="233363" lvl="0" indent="-233363" algn="l">
                        <a:buClr>
                          <a:srgbClr val="002060"/>
                        </a:buClr>
                        <a:buSzPct val="100000"/>
                        <a:buFont typeface="Arial"/>
                        <a:buChar char="•"/>
                        <a:defRPr sz="1800" b="0" i="0">
                          <a:solidFill>
                            <a:srgbClr val="000000"/>
                          </a:solidFill>
                        </a:defRPr>
                      </a:pPr>
                      <a:r>
                        <a:rPr i="1" dirty="0">
                          <a:solidFill>
                            <a:srgbClr val="002060"/>
                          </a:solidFill>
                        </a:rPr>
                        <a:t>Drying processes</a:t>
                      </a:r>
                    </a:p>
                    <a:p>
                      <a:pPr marL="233363" lvl="0" indent="-233363" algn="l">
                        <a:buClr>
                          <a:srgbClr val="002060"/>
                        </a:buClr>
                        <a:buSzPct val="100000"/>
                        <a:buFont typeface="Arial"/>
                        <a:buChar char="•"/>
                        <a:defRPr sz="1800" b="0" i="0">
                          <a:solidFill>
                            <a:srgbClr val="000000"/>
                          </a:solidFill>
                        </a:defRPr>
                      </a:pPr>
                      <a:r>
                        <a:rPr i="1" dirty="0">
                          <a:solidFill>
                            <a:srgbClr val="002060"/>
                          </a:solidFill>
                        </a:rPr>
                        <a:t>Other wet processes</a:t>
                      </a:r>
                    </a:p>
                  </a:txBody>
                  <a:tcPr marL="45720" marR="45720" horzOverflow="overflow">
                    <a:solidFill>
                      <a:srgbClr val="E8FAD2"/>
                    </a:solidFill>
                  </a:tcPr>
                </a:tc>
              </a:tr>
            </a:tbl>
          </a:graphicData>
        </a:graphic>
      </p:graphicFrame>
    </p:spTree>
    <p:extLst>
      <p:ext uri="{BB962C8B-B14F-4D97-AF65-F5344CB8AC3E}">
        <p14:creationId xmlns:p14="http://schemas.microsoft.com/office/powerpoint/2010/main" xmlns="" val="1092419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96"/>
            <a:ext cx="10972800" cy="770861"/>
          </a:xfrm>
        </p:spPr>
        <p:txBody>
          <a:bodyPr>
            <a:normAutofit/>
          </a:bodyPr>
          <a:lstStyle/>
          <a:p>
            <a:r>
              <a:rPr lang="en-US" sz="2000" b="1" dirty="0" smtClean="0"/>
              <a:t>Air conditioning loads require both temperature and humidity control </a:t>
            </a:r>
            <a:endParaRPr lang="en-US" sz="2000" b="1" dirty="0"/>
          </a:p>
        </p:txBody>
      </p:sp>
      <p:sp>
        <p:nvSpPr>
          <p:cNvPr id="34" name="Content Placeholder 33"/>
          <p:cNvSpPr>
            <a:spLocks noGrp="1"/>
          </p:cNvSpPr>
          <p:nvPr>
            <p:ph idx="1"/>
          </p:nvPr>
        </p:nvSpPr>
        <p:spPr>
          <a:xfrm>
            <a:off x="1752600" y="1508760"/>
            <a:ext cx="2362200" cy="4206240"/>
          </a:xfrm>
        </p:spPr>
        <p:txBody>
          <a:bodyPr>
            <a:normAutofit fontScale="85000" lnSpcReduction="10000"/>
          </a:bodyPr>
          <a:lstStyle/>
          <a:p>
            <a:pPr>
              <a:buNone/>
            </a:pPr>
            <a:r>
              <a:rPr lang="en-US" dirty="0" smtClean="0"/>
              <a:t>Primary Sources</a:t>
            </a:r>
          </a:p>
          <a:p>
            <a:pPr lvl="1"/>
            <a:endParaRPr lang="en-US" dirty="0" smtClean="0"/>
          </a:p>
          <a:p>
            <a:pPr lvl="1"/>
            <a:endParaRPr lang="en-US" dirty="0" smtClean="0"/>
          </a:p>
          <a:p>
            <a:pPr lvl="1"/>
            <a:r>
              <a:rPr lang="en-US" b="1" dirty="0" smtClean="0"/>
              <a:t>Lighting</a:t>
            </a:r>
          </a:p>
          <a:p>
            <a:pPr lvl="1"/>
            <a:r>
              <a:rPr lang="en-US" b="1" dirty="0" smtClean="0"/>
              <a:t>Thermal conduction</a:t>
            </a:r>
          </a:p>
          <a:p>
            <a:pPr lvl="1"/>
            <a:r>
              <a:rPr lang="en-US" b="1" dirty="0" smtClean="0"/>
              <a:t> Solar gains</a:t>
            </a:r>
          </a:p>
          <a:p>
            <a:pPr lvl="1"/>
            <a:r>
              <a:rPr lang="en-US" b="1" dirty="0" smtClean="0"/>
              <a:t> Plug loads</a:t>
            </a:r>
          </a:p>
          <a:p>
            <a:pPr lvl="1"/>
            <a:r>
              <a:rPr lang="en-US" b="1" dirty="0" smtClean="0"/>
              <a:t> Occupants</a:t>
            </a:r>
          </a:p>
          <a:p>
            <a:pPr lvl="1"/>
            <a:endParaRPr lang="en-US" dirty="0" smtClean="0"/>
          </a:p>
          <a:p>
            <a:pPr lvl="1"/>
            <a:r>
              <a:rPr lang="en-US" b="1" dirty="0" smtClean="0"/>
              <a:t>Outside air ventilation &amp; infiltration</a:t>
            </a:r>
          </a:p>
          <a:p>
            <a:pPr lvl="1"/>
            <a:r>
              <a:rPr lang="en-US" b="1" dirty="0" smtClean="0"/>
              <a:t>Occupants</a:t>
            </a:r>
          </a:p>
          <a:p>
            <a:endParaRPr lang="en-US" dirty="0" smtClean="0"/>
          </a:p>
        </p:txBody>
      </p:sp>
      <p:sp>
        <p:nvSpPr>
          <p:cNvPr id="11" name="Rectangle 10"/>
          <p:cNvSpPr/>
          <p:nvPr/>
        </p:nvSpPr>
        <p:spPr>
          <a:xfrm>
            <a:off x="7388125" y="2168604"/>
            <a:ext cx="2103120" cy="1107996"/>
          </a:xfrm>
          <a:prstGeom prst="rect">
            <a:avLst/>
          </a:prstGeom>
          <a:solidFill>
            <a:schemeClr val="bg1"/>
          </a:solidFill>
          <a:ln w="38100">
            <a:solidFill>
              <a:srgbClr val="1A3E5F"/>
            </a:solidFill>
          </a:ln>
        </p:spPr>
        <p:txBody>
          <a:bodyPr wrap="square">
            <a:spAutoFit/>
          </a:bodyPr>
          <a:lstStyle/>
          <a:p>
            <a:pPr marL="0" lvl="1" indent="1588" defTabSz="895350">
              <a:buClr>
                <a:srgbClr val="002960"/>
              </a:buClr>
              <a:buSzPct val="125000"/>
            </a:pPr>
            <a:r>
              <a:rPr lang="en-US" sz="1600" dirty="0">
                <a:latin typeface="Calibri" pitchFamily="34" charset="0"/>
                <a:cs typeface="Calibri" pitchFamily="34" charset="0"/>
              </a:rPr>
              <a:t>Reduced </a:t>
            </a:r>
            <a:r>
              <a:rPr lang="en-US" sz="1600" b="1" dirty="0">
                <a:latin typeface="Calibri" pitchFamily="34" charset="0"/>
                <a:cs typeface="Calibri" pitchFamily="34" charset="0"/>
              </a:rPr>
              <a:t>directly</a:t>
            </a:r>
            <a:r>
              <a:rPr lang="en-US" sz="1600" dirty="0">
                <a:latin typeface="Calibri" pitchFamily="34" charset="0"/>
                <a:cs typeface="Calibri" pitchFamily="34" charset="0"/>
              </a:rPr>
              <a:t> by absorbing heat into the refrigerant</a:t>
            </a:r>
          </a:p>
          <a:p>
            <a:pPr marL="0" lvl="1" indent="1588" defTabSz="895350">
              <a:buClr>
                <a:srgbClr val="002960"/>
              </a:buClr>
              <a:buSzPct val="125000"/>
            </a:pPr>
            <a:endParaRPr lang="en-US" b="1" dirty="0">
              <a:solidFill>
                <a:schemeClr val="accent1"/>
              </a:solidFill>
              <a:latin typeface="+mj-lt"/>
              <a:cs typeface="Calibri" pitchFamily="34" charset="0"/>
            </a:endParaRPr>
          </a:p>
        </p:txBody>
      </p:sp>
      <p:sp>
        <p:nvSpPr>
          <p:cNvPr id="12" name="Rectangle 11"/>
          <p:cNvSpPr/>
          <p:nvPr/>
        </p:nvSpPr>
        <p:spPr>
          <a:xfrm>
            <a:off x="7274821" y="1678148"/>
            <a:ext cx="2358485" cy="3655852"/>
          </a:xfrm>
          <a:prstGeom prst="rect">
            <a:avLst/>
          </a:prstGeom>
          <a:noFill/>
          <a:ln>
            <a:solidFill>
              <a:srgbClr val="F4812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sp>
        <p:nvSpPr>
          <p:cNvPr id="13" name="TextBox 12"/>
          <p:cNvSpPr txBox="1"/>
          <p:nvPr/>
        </p:nvSpPr>
        <p:spPr>
          <a:xfrm>
            <a:off x="7065264" y="1131250"/>
            <a:ext cx="2743200" cy="646331"/>
          </a:xfrm>
          <a:prstGeom prst="rect">
            <a:avLst/>
          </a:prstGeom>
          <a:noFill/>
        </p:spPr>
        <p:txBody>
          <a:bodyPr wrap="square" rtlCol="0">
            <a:spAutoFit/>
          </a:bodyPr>
          <a:lstStyle/>
          <a:p>
            <a:pPr marL="0" lvl="1" indent="1588" algn="ctr" defTabSz="895350">
              <a:buClr>
                <a:srgbClr val="002960"/>
              </a:buClr>
              <a:buSzPct val="125000"/>
            </a:pPr>
            <a:r>
              <a:rPr lang="en-US" b="1" dirty="0">
                <a:solidFill>
                  <a:srgbClr val="002060"/>
                </a:solidFill>
                <a:cs typeface="Calibri" pitchFamily="34" charset="0"/>
              </a:rPr>
              <a:t>Conventional A/C Process</a:t>
            </a:r>
          </a:p>
        </p:txBody>
      </p:sp>
      <p:sp>
        <p:nvSpPr>
          <p:cNvPr id="14" name="Rectangle 13"/>
          <p:cNvSpPr/>
          <p:nvPr/>
        </p:nvSpPr>
        <p:spPr>
          <a:xfrm>
            <a:off x="7402503" y="3697367"/>
            <a:ext cx="2103120" cy="1323439"/>
          </a:xfrm>
          <a:prstGeom prst="rect">
            <a:avLst/>
          </a:prstGeom>
          <a:noFill/>
          <a:ln w="38100">
            <a:solidFill>
              <a:srgbClr val="1A3E5F"/>
            </a:solidFill>
          </a:ln>
        </p:spPr>
        <p:txBody>
          <a:bodyPr wrap="square">
            <a:spAutoFit/>
          </a:bodyPr>
          <a:lstStyle/>
          <a:p>
            <a:pPr marL="0" lvl="1" indent="1588" defTabSz="895350">
              <a:buClr>
                <a:srgbClr val="002960"/>
              </a:buClr>
              <a:buSzPct val="125000"/>
            </a:pPr>
            <a:r>
              <a:rPr lang="en-US" sz="1600" dirty="0">
                <a:solidFill>
                  <a:schemeClr val="accent1"/>
                </a:solidFill>
                <a:cs typeface="Calibri" pitchFamily="34" charset="0"/>
              </a:rPr>
              <a:t>Reduced</a:t>
            </a:r>
            <a:r>
              <a:rPr lang="en-US" sz="1600" dirty="0">
                <a:solidFill>
                  <a:srgbClr val="002060"/>
                </a:solidFill>
                <a:cs typeface="Calibri" pitchFamily="34" charset="0"/>
              </a:rPr>
              <a:t> </a:t>
            </a:r>
            <a:r>
              <a:rPr lang="en-US" sz="1600" b="1" dirty="0">
                <a:solidFill>
                  <a:schemeClr val="bg1"/>
                </a:solidFill>
                <a:cs typeface="Calibri" pitchFamily="34" charset="0"/>
              </a:rPr>
              <a:t>indirectly</a:t>
            </a:r>
            <a:r>
              <a:rPr lang="en-US" sz="1600" dirty="0">
                <a:solidFill>
                  <a:schemeClr val="bg1"/>
                </a:solidFill>
                <a:cs typeface="Calibri" pitchFamily="34" charset="0"/>
              </a:rPr>
              <a:t> by </a:t>
            </a:r>
            <a:r>
              <a:rPr lang="en-US" sz="1600" b="1" dirty="0">
                <a:cs typeface="Calibri" pitchFamily="34" charset="0"/>
              </a:rPr>
              <a:t>overcooling</a:t>
            </a:r>
            <a:r>
              <a:rPr lang="en-US" sz="1600" dirty="0">
                <a:cs typeface="Calibri" pitchFamily="34" charset="0"/>
              </a:rPr>
              <a:t> air </a:t>
            </a:r>
            <a:r>
              <a:rPr lang="en-US" sz="1600" dirty="0" smtClean="0">
                <a:cs typeface="Calibri" pitchFamily="34" charset="0"/>
              </a:rPr>
              <a:t>past DB LAT then reheat to maintain space temperature </a:t>
            </a:r>
            <a:endParaRPr lang="en-US" b="1" dirty="0">
              <a:latin typeface="+mj-lt"/>
              <a:cs typeface="Calibri" pitchFamily="34" charset="0"/>
            </a:endParaRPr>
          </a:p>
        </p:txBody>
      </p:sp>
      <p:cxnSp>
        <p:nvCxnSpPr>
          <p:cNvPr id="15" name="Straight Arrow Connector 14"/>
          <p:cNvCxnSpPr/>
          <p:nvPr>
            <p:custDataLst>
              <p:tags r:id="rId1"/>
            </p:custDataLst>
          </p:nvPr>
        </p:nvCxnSpPr>
        <p:spPr>
          <a:xfrm>
            <a:off x="6390131" y="4240474"/>
            <a:ext cx="779749" cy="0"/>
          </a:xfrm>
          <a:prstGeom prst="straightConnector1">
            <a:avLst/>
          </a:prstGeom>
          <a:ln w="38100">
            <a:solidFill>
              <a:srgbClr val="1A3E5F"/>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custDataLst>
              <p:tags r:id="rId2"/>
            </p:custDataLst>
          </p:nvPr>
        </p:nvSpPr>
        <p:spPr>
          <a:xfrm>
            <a:off x="7385304" y="1792224"/>
            <a:ext cx="2103120" cy="369332"/>
          </a:xfrm>
          <a:prstGeom prst="rect">
            <a:avLst/>
          </a:prstGeom>
          <a:solidFill>
            <a:srgbClr val="FF0000"/>
          </a:solidFill>
          <a:ln w="38100">
            <a:solidFill>
              <a:srgbClr val="1A3E5F"/>
            </a:solidFill>
          </a:ln>
        </p:spPr>
        <p:txBody>
          <a:bodyPr wrap="square">
            <a:spAutoFit/>
          </a:bodyPr>
          <a:lstStyle/>
          <a:p>
            <a:pPr marL="0" lvl="1" indent="1588" algn="ctr" defTabSz="895350">
              <a:buClr>
                <a:srgbClr val="002960"/>
              </a:buClr>
              <a:buSzPct val="125000"/>
            </a:pPr>
            <a:r>
              <a:rPr lang="en-US" b="1" dirty="0">
                <a:solidFill>
                  <a:schemeClr val="bg1"/>
                </a:solidFill>
                <a:latin typeface="Calibri" pitchFamily="34" charset="0"/>
                <a:cs typeface="Calibri" pitchFamily="34" charset="0"/>
              </a:rPr>
              <a:t>Temperature</a:t>
            </a:r>
            <a:endParaRPr lang="en-US" b="1" dirty="0">
              <a:solidFill>
                <a:schemeClr val="bg1"/>
              </a:solidFill>
              <a:latin typeface="+mj-lt"/>
              <a:cs typeface="Calibri" pitchFamily="34" charset="0"/>
            </a:endParaRPr>
          </a:p>
        </p:txBody>
      </p:sp>
      <p:sp>
        <p:nvSpPr>
          <p:cNvPr id="19" name="Rectangle 18"/>
          <p:cNvSpPr/>
          <p:nvPr>
            <p:custDataLst>
              <p:tags r:id="rId3"/>
            </p:custDataLst>
          </p:nvPr>
        </p:nvSpPr>
        <p:spPr>
          <a:xfrm>
            <a:off x="7388157" y="3301188"/>
            <a:ext cx="2103120" cy="369332"/>
          </a:xfrm>
          <a:prstGeom prst="rect">
            <a:avLst/>
          </a:prstGeom>
          <a:solidFill>
            <a:schemeClr val="tx2"/>
          </a:solidFill>
          <a:ln w="38100">
            <a:solidFill>
              <a:srgbClr val="1A3E5F"/>
            </a:solidFill>
          </a:ln>
        </p:spPr>
        <p:txBody>
          <a:bodyPr wrap="square">
            <a:spAutoFit/>
          </a:bodyPr>
          <a:lstStyle/>
          <a:p>
            <a:pPr marL="0" lvl="1" indent="1588" algn="ctr" defTabSz="895350">
              <a:buClr>
                <a:srgbClr val="002960"/>
              </a:buClr>
              <a:buSzPct val="125000"/>
            </a:pPr>
            <a:r>
              <a:rPr lang="en-US" b="1" dirty="0">
                <a:solidFill>
                  <a:schemeClr val="bg1"/>
                </a:solidFill>
                <a:latin typeface="Calibri" pitchFamily="34" charset="0"/>
                <a:cs typeface="Calibri" pitchFamily="34" charset="0"/>
              </a:rPr>
              <a:t>Humidity</a:t>
            </a:r>
            <a:endParaRPr lang="en-US" b="1" dirty="0">
              <a:solidFill>
                <a:schemeClr val="bg1"/>
              </a:solidFill>
              <a:latin typeface="+mj-lt"/>
              <a:cs typeface="Calibri" pitchFamily="34" charset="0"/>
            </a:endParaRPr>
          </a:p>
        </p:txBody>
      </p:sp>
      <p:cxnSp>
        <p:nvCxnSpPr>
          <p:cNvPr id="25" name="Straight Arrow Connector 24"/>
          <p:cNvCxnSpPr/>
          <p:nvPr>
            <p:custDataLst>
              <p:tags r:id="rId4"/>
            </p:custDataLst>
          </p:nvPr>
        </p:nvCxnSpPr>
        <p:spPr>
          <a:xfrm>
            <a:off x="6390131" y="2781543"/>
            <a:ext cx="779749"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35"/>
          <p:cNvGrpSpPr/>
          <p:nvPr/>
        </p:nvGrpSpPr>
        <p:grpSpPr>
          <a:xfrm>
            <a:off x="3967316" y="1354642"/>
            <a:ext cx="2890684" cy="3445958"/>
            <a:chOff x="2225977" y="1306216"/>
            <a:chExt cx="2890684" cy="3445958"/>
          </a:xfrm>
          <a:solidFill>
            <a:schemeClr val="accent6">
              <a:lumMod val="75000"/>
            </a:schemeClr>
          </a:solidFill>
        </p:grpSpPr>
        <p:sp>
          <p:nvSpPr>
            <p:cNvPr id="8" name="Rectangle 7"/>
            <p:cNvSpPr/>
            <p:nvPr>
              <p:custDataLst>
                <p:tags r:id="rId5"/>
              </p:custDataLst>
            </p:nvPr>
          </p:nvSpPr>
          <p:spPr>
            <a:xfrm>
              <a:off x="2640804" y="2312027"/>
              <a:ext cx="2103120" cy="1645920"/>
            </a:xfrm>
            <a:prstGeom prst="rect">
              <a:avLst/>
            </a:prstGeom>
            <a:solidFill>
              <a:srgbClr val="FF0000"/>
            </a:solidFill>
            <a:ln w="38100">
              <a:solidFill>
                <a:srgbClr val="1A3E5F"/>
              </a:solidFill>
            </a:ln>
          </p:spPr>
          <p:txBody>
            <a:bodyPr wrap="square" anchor="ctr" anchorCtr="0">
              <a:noAutofit/>
            </a:bodyPr>
            <a:lstStyle/>
            <a:p>
              <a:pPr marL="0" lvl="1" algn="ctr" defTabSz="895350">
                <a:buClr>
                  <a:schemeClr val="bg1"/>
                </a:buClr>
                <a:buSzPct val="125000"/>
              </a:pPr>
              <a:r>
                <a:rPr lang="en-US" b="1" i="1" dirty="0">
                  <a:solidFill>
                    <a:schemeClr val="bg1"/>
                  </a:solidFill>
                  <a:latin typeface="Calibri" pitchFamily="34" charset="0"/>
                  <a:cs typeface="Calibri" pitchFamily="34" charset="0"/>
                </a:rPr>
                <a:t>Temperature  Control</a:t>
              </a:r>
            </a:p>
            <a:p>
              <a:pPr marL="0" lvl="1" algn="ctr" defTabSz="895350">
                <a:buClr>
                  <a:schemeClr val="bg1"/>
                </a:buClr>
                <a:buSzPct val="125000"/>
              </a:pPr>
              <a:r>
                <a:rPr lang="en-US" sz="1600" dirty="0">
                  <a:solidFill>
                    <a:schemeClr val="bg1"/>
                  </a:solidFill>
                  <a:latin typeface="Calibri" pitchFamily="34" charset="0"/>
                  <a:cs typeface="Calibri" pitchFamily="34" charset="0"/>
                </a:rPr>
                <a:t>(sensible load)</a:t>
              </a:r>
            </a:p>
          </p:txBody>
        </p:sp>
        <p:sp>
          <p:nvSpPr>
            <p:cNvPr id="16" name="Rectangle 15"/>
            <p:cNvSpPr/>
            <p:nvPr>
              <p:custDataLst>
                <p:tags r:id="rId6"/>
              </p:custDataLst>
            </p:nvPr>
          </p:nvSpPr>
          <p:spPr>
            <a:xfrm>
              <a:off x="2642616" y="1753474"/>
              <a:ext cx="2103120" cy="646331"/>
            </a:xfrm>
            <a:prstGeom prst="rect">
              <a:avLst/>
            </a:prstGeom>
            <a:solidFill>
              <a:schemeClr val="accent6">
                <a:lumMod val="20000"/>
                <a:lumOff val="80000"/>
              </a:schemeClr>
            </a:solidFill>
            <a:ln w="38100" cmpd="sng">
              <a:solidFill>
                <a:srgbClr val="1A3E5F"/>
              </a:solidFill>
            </a:ln>
          </p:spPr>
          <p:txBody>
            <a:bodyPr wrap="square">
              <a:spAutoFit/>
            </a:bodyPr>
            <a:lstStyle/>
            <a:p>
              <a:pPr marL="0" lvl="1" indent="1588" algn="ctr" defTabSz="895350">
                <a:buClr>
                  <a:srgbClr val="002960"/>
                </a:buClr>
                <a:buSzPct val="125000"/>
              </a:pPr>
              <a:r>
                <a:rPr lang="en-US" b="1" dirty="0">
                  <a:solidFill>
                    <a:schemeClr val="accent1">
                      <a:lumMod val="50000"/>
                    </a:schemeClr>
                  </a:solidFill>
                  <a:latin typeface="Calibri" pitchFamily="34" charset="0"/>
                  <a:cs typeface="Calibri" pitchFamily="34" charset="0"/>
                </a:rPr>
                <a:t>Typical Building </a:t>
              </a:r>
            </a:p>
            <a:p>
              <a:pPr marL="0" lvl="1" indent="1588" algn="ctr" defTabSz="895350">
                <a:buClr>
                  <a:srgbClr val="002960"/>
                </a:buClr>
                <a:buSzPct val="125000"/>
              </a:pPr>
              <a:r>
                <a:rPr lang="en-US" b="1" dirty="0">
                  <a:solidFill>
                    <a:schemeClr val="accent1">
                      <a:lumMod val="50000"/>
                    </a:schemeClr>
                  </a:solidFill>
                  <a:latin typeface="Calibri" pitchFamily="34" charset="0"/>
                  <a:cs typeface="Calibri" pitchFamily="34" charset="0"/>
                </a:rPr>
                <a:t>A/C Load</a:t>
              </a:r>
              <a:endParaRPr lang="en-US" b="1" dirty="0">
                <a:solidFill>
                  <a:schemeClr val="accent1">
                    <a:lumMod val="50000"/>
                  </a:schemeClr>
                </a:solidFill>
                <a:latin typeface="+mj-lt"/>
                <a:cs typeface="Calibri" pitchFamily="34" charset="0"/>
              </a:endParaRPr>
            </a:p>
          </p:txBody>
        </p:sp>
        <p:sp>
          <p:nvSpPr>
            <p:cNvPr id="17" name="Rectangle 16"/>
            <p:cNvSpPr/>
            <p:nvPr>
              <p:custDataLst>
                <p:tags r:id="rId7"/>
              </p:custDataLst>
            </p:nvPr>
          </p:nvSpPr>
          <p:spPr>
            <a:xfrm>
              <a:off x="2640805" y="3929214"/>
              <a:ext cx="2103120" cy="822960"/>
            </a:xfrm>
            <a:prstGeom prst="rect">
              <a:avLst/>
            </a:prstGeom>
            <a:solidFill>
              <a:schemeClr val="accent1">
                <a:lumMod val="50000"/>
              </a:schemeClr>
            </a:solidFill>
            <a:ln w="38100">
              <a:solidFill>
                <a:srgbClr val="1A3E5F"/>
              </a:solidFill>
            </a:ln>
          </p:spPr>
          <p:txBody>
            <a:bodyPr wrap="square" anchor="ctr" anchorCtr="0">
              <a:noAutofit/>
            </a:bodyPr>
            <a:lstStyle/>
            <a:p>
              <a:pPr marL="285750" lvl="1" indent="-285750" algn="ctr" defTabSz="895350">
                <a:buClr>
                  <a:schemeClr val="bg1"/>
                </a:buClr>
                <a:buSzPct val="125000"/>
              </a:pPr>
              <a:r>
                <a:rPr lang="en-US" b="1" i="1" dirty="0">
                  <a:solidFill>
                    <a:schemeClr val="bg1"/>
                  </a:solidFill>
                  <a:latin typeface="Calibri" pitchFamily="34" charset="0"/>
                  <a:cs typeface="Calibri" pitchFamily="34" charset="0"/>
                </a:rPr>
                <a:t>Humidity Control</a:t>
              </a:r>
            </a:p>
            <a:p>
              <a:pPr marL="285750" lvl="1" indent="-285750" algn="ctr" defTabSz="895350">
                <a:buClr>
                  <a:schemeClr val="bg1"/>
                </a:buClr>
                <a:buSzPct val="125000"/>
              </a:pPr>
              <a:r>
                <a:rPr lang="en-US" sz="1600" dirty="0">
                  <a:solidFill>
                    <a:schemeClr val="bg1"/>
                  </a:solidFill>
                  <a:latin typeface="Calibri" pitchFamily="34" charset="0"/>
                  <a:cs typeface="Calibri" pitchFamily="34" charset="0"/>
                </a:rPr>
                <a:t>(latent load)</a:t>
              </a:r>
            </a:p>
          </p:txBody>
        </p:sp>
        <p:sp>
          <p:nvSpPr>
            <p:cNvPr id="20" name="Isosceles Triangle 19"/>
            <p:cNvSpPr/>
            <p:nvPr>
              <p:custDataLst>
                <p:tags r:id="rId8"/>
              </p:custDataLst>
            </p:nvPr>
          </p:nvSpPr>
          <p:spPr>
            <a:xfrm>
              <a:off x="2225977" y="1306216"/>
              <a:ext cx="2890684" cy="4415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7C7F4"/>
                </a:solidFill>
              </a:endParaRPr>
            </a:p>
          </p:txBody>
        </p:sp>
        <p:sp>
          <p:nvSpPr>
            <p:cNvPr id="22" name="Left Brace 21"/>
            <p:cNvSpPr/>
            <p:nvPr/>
          </p:nvSpPr>
          <p:spPr>
            <a:xfrm>
              <a:off x="2262916" y="2430188"/>
              <a:ext cx="186502" cy="1371600"/>
            </a:xfrm>
            <a:prstGeom prst="leftBrace">
              <a:avLst/>
            </a:prstGeom>
            <a:grpFill/>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Left Brace 25"/>
            <p:cNvSpPr/>
            <p:nvPr/>
          </p:nvSpPr>
          <p:spPr>
            <a:xfrm>
              <a:off x="2254172" y="4038600"/>
              <a:ext cx="188777" cy="640080"/>
            </a:xfrm>
            <a:prstGeom prst="leftBrace">
              <a:avLst/>
            </a:prstGeom>
            <a:grpFill/>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5" name="TextBox 34"/>
          <p:cNvSpPr txBox="1"/>
          <p:nvPr/>
        </p:nvSpPr>
        <p:spPr>
          <a:xfrm>
            <a:off x="399245" y="5716368"/>
            <a:ext cx="10972800" cy="646331"/>
          </a:xfrm>
          <a:prstGeom prst="rect">
            <a:avLst/>
          </a:prstGeom>
          <a:solidFill>
            <a:schemeClr val="accent6">
              <a:lumMod val="60000"/>
              <a:lumOff val="40000"/>
            </a:schemeClr>
          </a:solidFill>
          <a:ln>
            <a:solidFill>
              <a:schemeClr val="accent1"/>
            </a:solidFill>
          </a:ln>
        </p:spPr>
        <p:txBody>
          <a:bodyPr wrap="square" rtlCol="0">
            <a:spAutoFit/>
          </a:bodyPr>
          <a:lstStyle/>
          <a:p>
            <a:pPr marL="236538"/>
            <a:r>
              <a:rPr lang="en-US" dirty="0"/>
              <a:t>Though not apparent on the thermostat, humidity control is equally important to temp control for maintaining comfort, indoor air quality, and building integrity </a:t>
            </a:r>
          </a:p>
        </p:txBody>
      </p:sp>
    </p:spTree>
    <p:extLst>
      <p:ext uri="{BB962C8B-B14F-4D97-AF65-F5344CB8AC3E}">
        <p14:creationId xmlns:p14="http://schemas.microsoft.com/office/powerpoint/2010/main" xmlns="" val="406211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913973" y="877934"/>
            <a:ext cx="1393951" cy="738664"/>
          </a:xfrm>
          <a:prstGeom prst="rect">
            <a:avLst/>
          </a:prstGeom>
          <a:noFill/>
        </p:spPr>
        <p:txBody>
          <a:bodyPr wrap="square" rtlCol="0">
            <a:spAutoFit/>
          </a:bodyPr>
          <a:lstStyle/>
          <a:p>
            <a:pPr fontAlgn="base">
              <a:spcBef>
                <a:spcPct val="0"/>
              </a:spcBef>
              <a:spcAft>
                <a:spcPct val="0"/>
              </a:spcAft>
            </a:pPr>
            <a:r>
              <a:rPr lang="en-US" sz="1400" dirty="0">
                <a:solidFill>
                  <a:srgbClr val="1F497D">
                    <a:lumMod val="50000"/>
                  </a:srgbClr>
                </a:solidFill>
                <a:cs typeface="Arial" charset="0"/>
              </a:rPr>
              <a:t>Boston Example Building</a:t>
            </a:r>
          </a:p>
        </p:txBody>
      </p:sp>
      <p:graphicFrame>
        <p:nvGraphicFramePr>
          <p:cNvPr id="13" name="Object 12" hidden="1"/>
          <p:cNvGraphicFramePr>
            <a:graphicFrameLocks noChangeAspect="1"/>
          </p:cNvGraphicFramePr>
          <p:nvPr/>
        </p:nvGraphicFramePr>
        <p:xfrm>
          <a:off x="1524000" y="0"/>
          <a:ext cx="158750" cy="161974"/>
        </p:xfrm>
        <a:graphic>
          <a:graphicData uri="http://schemas.openxmlformats.org/presentationml/2006/ole">
            <p:oleObj spid="_x0000_s10244" name="think-cell Slide" r:id="rId17" imgW="360" imgH="360" progId="">
              <p:embed/>
            </p:oleObj>
          </a:graphicData>
        </a:graphic>
      </p:graphicFrame>
      <p:sp>
        <p:nvSpPr>
          <p:cNvPr id="2" name="Title 1"/>
          <p:cNvSpPr>
            <a:spLocks noGrp="1"/>
          </p:cNvSpPr>
          <p:nvPr>
            <p:ph type="title"/>
            <p:custDataLst>
              <p:tags r:id="rId2"/>
            </p:custDataLst>
          </p:nvPr>
        </p:nvSpPr>
        <p:spPr>
          <a:xfrm>
            <a:off x="90152" y="319417"/>
            <a:ext cx="12101848" cy="332399"/>
          </a:xfrm>
          <a:noFill/>
          <a:ln w="9525">
            <a:noFill/>
            <a:miter lim="800000"/>
            <a:headEnd/>
            <a:tailEnd/>
          </a:ln>
        </p:spPr>
        <p:txBody>
          <a:bodyPr vert="horz" wrap="square" lIns="0" tIns="0" rIns="0" bIns="0" numCol="1" anchor="ctr" anchorCtr="0" compatLnSpc="1">
            <a:prstTxWarp prst="textNoShape">
              <a:avLst/>
            </a:prstTxWarp>
            <a:spAutoFit/>
          </a:bodyPr>
          <a:lstStyle/>
          <a:p>
            <a:pPr>
              <a:spcAft>
                <a:spcPts val="2400"/>
              </a:spcAft>
            </a:pPr>
            <a:r>
              <a:rPr lang="en-US" sz="2400" dirty="0" smtClean="0">
                <a:latin typeface="Calibri" pitchFamily="34" charset="0"/>
                <a:cs typeface="Calibri" pitchFamily="34" charset="0"/>
              </a:rPr>
              <a:t>The fraction of moisture load in HVAC is substantially increasing in building design standards</a:t>
            </a:r>
          </a:p>
        </p:txBody>
      </p:sp>
      <p:sp>
        <p:nvSpPr>
          <p:cNvPr id="14" name="TextBox 13"/>
          <p:cNvSpPr txBox="1"/>
          <p:nvPr/>
        </p:nvSpPr>
        <p:spPr>
          <a:xfrm>
            <a:off x="1524001" y="6550926"/>
            <a:ext cx="1247393"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cs typeface="Arial" charset="0"/>
              </a:rPr>
              <a:t>Source: TIAX</a:t>
            </a:r>
          </a:p>
        </p:txBody>
      </p:sp>
      <p:sp>
        <p:nvSpPr>
          <p:cNvPr id="24" name="Rectangle 23"/>
          <p:cNvSpPr/>
          <p:nvPr>
            <p:custDataLst>
              <p:tags r:id="rId3"/>
            </p:custDataLst>
          </p:nvPr>
        </p:nvSpPr>
        <p:spPr>
          <a:xfrm>
            <a:off x="3488789" y="1209792"/>
            <a:ext cx="546132" cy="3139321"/>
          </a:xfrm>
          <a:prstGeom prst="rect">
            <a:avLst/>
          </a:prstGeom>
          <a:solidFill>
            <a:schemeClr val="bg1"/>
          </a:solidFill>
          <a:ln w="38100" cmpd="sng">
            <a:solidFill>
              <a:srgbClr val="1A3E5F"/>
            </a:solidFill>
          </a:ln>
        </p:spPr>
        <p:txBody>
          <a:bodyPr wrap="square">
            <a:spAutoFit/>
          </a:bodyPr>
          <a:lstStyle/>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p:txBody>
      </p:sp>
      <p:sp>
        <p:nvSpPr>
          <p:cNvPr id="25" name="Rectangle 24"/>
          <p:cNvSpPr/>
          <p:nvPr>
            <p:custDataLst>
              <p:tags r:id="rId4"/>
            </p:custDataLst>
          </p:nvPr>
        </p:nvSpPr>
        <p:spPr>
          <a:xfrm>
            <a:off x="3497817" y="1228974"/>
            <a:ext cx="532208" cy="646331"/>
          </a:xfrm>
          <a:prstGeom prst="rect">
            <a:avLst/>
          </a:prstGeom>
          <a:solidFill>
            <a:srgbClr val="FF0000"/>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p:txBody>
      </p:sp>
      <p:sp>
        <p:nvSpPr>
          <p:cNvPr id="31" name="Rectangle 30"/>
          <p:cNvSpPr/>
          <p:nvPr>
            <p:custDataLst>
              <p:tags r:id="rId5"/>
            </p:custDataLst>
          </p:nvPr>
        </p:nvSpPr>
        <p:spPr>
          <a:xfrm>
            <a:off x="5124219" y="1209792"/>
            <a:ext cx="546132" cy="3139321"/>
          </a:xfrm>
          <a:prstGeom prst="rect">
            <a:avLst/>
          </a:prstGeom>
          <a:solidFill>
            <a:schemeClr val="bg1"/>
          </a:solidFill>
          <a:ln w="38100" cmpd="sng">
            <a:solidFill>
              <a:srgbClr val="1A3E5F"/>
            </a:solidFill>
          </a:ln>
        </p:spPr>
        <p:txBody>
          <a:bodyPr wrap="square">
            <a:spAutoFit/>
          </a:bodyPr>
          <a:lstStyle/>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p:txBody>
      </p:sp>
      <p:sp>
        <p:nvSpPr>
          <p:cNvPr id="34" name="Rectangle 33"/>
          <p:cNvSpPr/>
          <p:nvPr>
            <p:custDataLst>
              <p:tags r:id="rId6"/>
            </p:custDataLst>
          </p:nvPr>
        </p:nvSpPr>
        <p:spPr>
          <a:xfrm>
            <a:off x="5137437" y="1232634"/>
            <a:ext cx="532208" cy="640080"/>
          </a:xfrm>
          <a:prstGeom prst="rect">
            <a:avLst/>
          </a:prstGeom>
          <a:solidFill>
            <a:srgbClr val="FF0000"/>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p:txBody>
      </p:sp>
      <p:sp>
        <p:nvSpPr>
          <p:cNvPr id="36" name="Rectangle 35"/>
          <p:cNvSpPr/>
          <p:nvPr>
            <p:custDataLst>
              <p:tags r:id="rId7"/>
            </p:custDataLst>
          </p:nvPr>
        </p:nvSpPr>
        <p:spPr>
          <a:xfrm>
            <a:off x="6759649" y="1209792"/>
            <a:ext cx="546132" cy="3139321"/>
          </a:xfrm>
          <a:prstGeom prst="rect">
            <a:avLst/>
          </a:prstGeom>
          <a:solidFill>
            <a:schemeClr val="bg1"/>
          </a:solidFill>
          <a:ln w="38100" cmpd="sng">
            <a:solidFill>
              <a:srgbClr val="1A3E5F"/>
            </a:solidFill>
          </a:ln>
        </p:spPr>
        <p:txBody>
          <a:bodyPr wrap="square">
            <a:spAutoFit/>
          </a:bodyPr>
          <a:lstStyle/>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a:p>
            <a:pPr marL="0" lvl="1" indent="1588" algn="ctr" defTabSz="895350" fontAlgn="base">
              <a:spcBef>
                <a:spcPct val="0"/>
              </a:spcBef>
              <a:spcAft>
                <a:spcPct val="0"/>
              </a:spcAft>
              <a:buClr>
                <a:srgbClr val="002960"/>
              </a:buClr>
              <a:buSzPct val="125000"/>
            </a:pPr>
            <a:endParaRPr lang="en-US" b="1" dirty="0">
              <a:solidFill>
                <a:srgbClr val="000000"/>
              </a:solidFill>
              <a:cs typeface="Calibri" pitchFamily="34" charset="0"/>
            </a:endParaRPr>
          </a:p>
        </p:txBody>
      </p:sp>
      <p:sp>
        <p:nvSpPr>
          <p:cNvPr id="39" name="Rectangle 38"/>
          <p:cNvSpPr/>
          <p:nvPr>
            <p:custDataLst>
              <p:tags r:id="rId8"/>
            </p:custDataLst>
          </p:nvPr>
        </p:nvSpPr>
        <p:spPr>
          <a:xfrm>
            <a:off x="6773491" y="1228972"/>
            <a:ext cx="532208" cy="646331"/>
          </a:xfrm>
          <a:prstGeom prst="rect">
            <a:avLst/>
          </a:prstGeom>
          <a:solidFill>
            <a:srgbClr val="FF0000"/>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a:p>
            <a:pPr marL="285750" lvl="1" indent="-285750" algn="ctr" defTabSz="895350" fontAlgn="base">
              <a:spcBef>
                <a:spcPct val="0"/>
              </a:spcBef>
              <a:spcAft>
                <a:spcPct val="0"/>
              </a:spcAft>
              <a:buClr>
                <a:prstClr val="white"/>
              </a:buClr>
              <a:buSzPct val="125000"/>
            </a:pPr>
            <a:endParaRPr lang="en-US" b="1" dirty="0">
              <a:solidFill>
                <a:srgbClr val="1F497D">
                  <a:lumMod val="50000"/>
                </a:srgbClr>
              </a:solidFill>
              <a:cs typeface="Calibri" pitchFamily="34" charset="0"/>
            </a:endParaRPr>
          </a:p>
        </p:txBody>
      </p:sp>
      <p:sp>
        <p:nvSpPr>
          <p:cNvPr id="32" name="Rectangle 31"/>
          <p:cNvSpPr/>
          <p:nvPr>
            <p:custDataLst>
              <p:tags r:id="rId9"/>
            </p:custDataLst>
          </p:nvPr>
        </p:nvSpPr>
        <p:spPr>
          <a:xfrm>
            <a:off x="5135660" y="1720815"/>
            <a:ext cx="537696" cy="430887"/>
          </a:xfrm>
          <a:prstGeom prst="rect">
            <a:avLst/>
          </a:prstGeom>
          <a:solidFill>
            <a:schemeClr val="tx2">
              <a:lumMod val="75000"/>
            </a:schemeClr>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sz="1400" dirty="0">
              <a:solidFill>
                <a:srgbClr val="1F497D">
                  <a:lumMod val="50000"/>
                </a:srgbClr>
              </a:solidFill>
              <a:cs typeface="Calibri" pitchFamily="34" charset="0"/>
            </a:endParaRPr>
          </a:p>
          <a:p>
            <a:pPr marL="177800" lvl="1" indent="-177800" algn="ctr" defTabSz="895350" fontAlgn="base">
              <a:spcBef>
                <a:spcPct val="0"/>
              </a:spcBef>
              <a:spcAft>
                <a:spcPct val="0"/>
              </a:spcAft>
              <a:buClr>
                <a:srgbClr val="002960"/>
              </a:buClr>
              <a:buSzPct val="125000"/>
            </a:pPr>
            <a:r>
              <a:rPr lang="en-US" sz="800" b="1" dirty="0">
                <a:solidFill>
                  <a:srgbClr val="1F497D">
                    <a:lumMod val="50000"/>
                  </a:srgbClr>
                </a:solidFill>
                <a:cs typeface="Calibri" pitchFamily="34" charset="0"/>
              </a:rPr>
              <a:t> </a:t>
            </a:r>
          </a:p>
        </p:txBody>
      </p:sp>
      <p:sp>
        <p:nvSpPr>
          <p:cNvPr id="40" name="Rectangle 39"/>
          <p:cNvSpPr/>
          <p:nvPr>
            <p:custDataLst>
              <p:tags r:id="rId10"/>
            </p:custDataLst>
          </p:nvPr>
        </p:nvSpPr>
        <p:spPr>
          <a:xfrm>
            <a:off x="6766799" y="1651862"/>
            <a:ext cx="539496" cy="646331"/>
          </a:xfrm>
          <a:prstGeom prst="rect">
            <a:avLst/>
          </a:prstGeom>
          <a:solidFill>
            <a:schemeClr val="tx2">
              <a:lumMod val="75000"/>
            </a:schemeClr>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sz="1400" dirty="0">
              <a:solidFill>
                <a:srgbClr val="1F497D">
                  <a:lumMod val="50000"/>
                </a:srgbClr>
              </a:solidFill>
              <a:cs typeface="Calibri" pitchFamily="34" charset="0"/>
            </a:endParaRPr>
          </a:p>
          <a:p>
            <a:pPr marL="177800" lvl="1" indent="-177800" algn="ctr" defTabSz="895350" fontAlgn="base">
              <a:spcBef>
                <a:spcPct val="0"/>
              </a:spcBef>
              <a:spcAft>
                <a:spcPct val="0"/>
              </a:spcAft>
              <a:buClr>
                <a:srgbClr val="002960"/>
              </a:buClr>
              <a:buSzPct val="125000"/>
            </a:pPr>
            <a:endParaRPr lang="en-US" sz="1400" b="1" dirty="0">
              <a:solidFill>
                <a:srgbClr val="1F497D">
                  <a:lumMod val="50000"/>
                </a:srgbClr>
              </a:solidFill>
              <a:cs typeface="Calibri" pitchFamily="34" charset="0"/>
            </a:endParaRPr>
          </a:p>
          <a:p>
            <a:pPr marL="177800" lvl="1" indent="-177800" algn="ctr" defTabSz="895350" fontAlgn="base">
              <a:spcBef>
                <a:spcPct val="0"/>
              </a:spcBef>
              <a:spcAft>
                <a:spcPct val="0"/>
              </a:spcAft>
              <a:buClr>
                <a:srgbClr val="002960"/>
              </a:buClr>
              <a:buSzPct val="125000"/>
            </a:pPr>
            <a:endParaRPr lang="en-US" sz="800" b="1" dirty="0">
              <a:solidFill>
                <a:srgbClr val="1F497D">
                  <a:lumMod val="50000"/>
                </a:srgbClr>
              </a:solidFill>
              <a:cs typeface="Calibri" pitchFamily="34" charset="0"/>
            </a:endParaRPr>
          </a:p>
        </p:txBody>
      </p:sp>
      <p:sp>
        <p:nvSpPr>
          <p:cNvPr id="27" name="Rectangle 26"/>
          <p:cNvSpPr/>
          <p:nvPr>
            <p:custDataLst>
              <p:tags r:id="rId11"/>
            </p:custDataLst>
          </p:nvPr>
        </p:nvSpPr>
        <p:spPr>
          <a:xfrm>
            <a:off x="3488311" y="1851853"/>
            <a:ext cx="539496" cy="430887"/>
          </a:xfrm>
          <a:prstGeom prst="rect">
            <a:avLst/>
          </a:prstGeom>
          <a:solidFill>
            <a:schemeClr val="tx2">
              <a:lumMod val="75000"/>
            </a:schemeClr>
          </a:solidFill>
          <a:ln>
            <a:noFill/>
          </a:ln>
        </p:spPr>
        <p:txBody>
          <a:bodyPr wrap="square">
            <a:spAutoFit/>
          </a:bodyPr>
          <a:lstStyle/>
          <a:p>
            <a:pPr marL="285750" lvl="1" indent="-285750" algn="ctr" defTabSz="895350" fontAlgn="base">
              <a:spcBef>
                <a:spcPct val="0"/>
              </a:spcBef>
              <a:spcAft>
                <a:spcPct val="0"/>
              </a:spcAft>
              <a:buClr>
                <a:prstClr val="white"/>
              </a:buClr>
              <a:buSzPct val="125000"/>
            </a:pPr>
            <a:endParaRPr lang="en-US" sz="1400" dirty="0">
              <a:solidFill>
                <a:srgbClr val="1F497D">
                  <a:lumMod val="50000"/>
                </a:srgbClr>
              </a:solidFill>
              <a:cs typeface="Calibri" pitchFamily="34" charset="0"/>
            </a:endParaRPr>
          </a:p>
          <a:p>
            <a:pPr marL="177800" lvl="1" indent="-177800" algn="ctr" defTabSz="895350" fontAlgn="base">
              <a:spcBef>
                <a:spcPct val="0"/>
              </a:spcBef>
              <a:spcAft>
                <a:spcPct val="0"/>
              </a:spcAft>
              <a:buClr>
                <a:srgbClr val="002960"/>
              </a:buClr>
              <a:buSzPct val="125000"/>
            </a:pPr>
            <a:r>
              <a:rPr lang="en-US" sz="800" b="1" dirty="0">
                <a:solidFill>
                  <a:srgbClr val="1F497D">
                    <a:lumMod val="50000"/>
                  </a:srgbClr>
                </a:solidFill>
                <a:cs typeface="Calibri" pitchFamily="34" charset="0"/>
              </a:rPr>
              <a:t> </a:t>
            </a:r>
          </a:p>
        </p:txBody>
      </p:sp>
      <p:sp>
        <p:nvSpPr>
          <p:cNvPr id="28" name="Isosceles Triangle 27"/>
          <p:cNvSpPr/>
          <p:nvPr>
            <p:custDataLst>
              <p:tags r:id="rId12"/>
            </p:custDataLst>
          </p:nvPr>
        </p:nvSpPr>
        <p:spPr>
          <a:xfrm>
            <a:off x="3385656" y="1068713"/>
            <a:ext cx="748562" cy="141850"/>
          </a:xfrm>
          <a:prstGeom prst="triangle">
            <a:avLst/>
          </a:prstGeom>
          <a:solidFill>
            <a:srgbClr val="1A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7C7F4"/>
              </a:solidFill>
            </a:endParaRPr>
          </a:p>
        </p:txBody>
      </p:sp>
      <p:sp>
        <p:nvSpPr>
          <p:cNvPr id="38" name="Isosceles Triangle 37"/>
          <p:cNvSpPr/>
          <p:nvPr>
            <p:custDataLst>
              <p:tags r:id="rId13"/>
            </p:custDataLst>
          </p:nvPr>
        </p:nvSpPr>
        <p:spPr>
          <a:xfrm>
            <a:off x="6656517" y="1068713"/>
            <a:ext cx="748562" cy="141850"/>
          </a:xfrm>
          <a:prstGeom prst="triangle">
            <a:avLst/>
          </a:prstGeom>
          <a:solidFill>
            <a:srgbClr val="1A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7C7F4"/>
              </a:solidFill>
            </a:endParaRPr>
          </a:p>
        </p:txBody>
      </p:sp>
      <p:sp>
        <p:nvSpPr>
          <p:cNvPr id="33" name="Isosceles Triangle 32"/>
          <p:cNvSpPr/>
          <p:nvPr>
            <p:custDataLst>
              <p:tags r:id="rId14"/>
            </p:custDataLst>
          </p:nvPr>
        </p:nvSpPr>
        <p:spPr>
          <a:xfrm>
            <a:off x="5021087" y="1068713"/>
            <a:ext cx="748562" cy="141850"/>
          </a:xfrm>
          <a:prstGeom prst="triangle">
            <a:avLst/>
          </a:prstGeom>
          <a:solidFill>
            <a:srgbClr val="1A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7C7F4"/>
              </a:solidFill>
            </a:endParaRPr>
          </a:p>
        </p:txBody>
      </p:sp>
      <p:cxnSp>
        <p:nvCxnSpPr>
          <p:cNvPr id="50" name="Straight Connector 49"/>
          <p:cNvCxnSpPr/>
          <p:nvPr/>
        </p:nvCxnSpPr>
        <p:spPr>
          <a:xfrm flipH="1">
            <a:off x="3749455" y="2077292"/>
            <a:ext cx="15196" cy="1623848"/>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99439" y="2077292"/>
            <a:ext cx="0" cy="1703598"/>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020446" y="2077293"/>
            <a:ext cx="15285" cy="1898807"/>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31071" y="1345456"/>
            <a:ext cx="471483"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13</a:t>
            </a:r>
          </a:p>
        </p:txBody>
      </p:sp>
      <p:sp>
        <p:nvSpPr>
          <p:cNvPr id="44" name="TextBox 43"/>
          <p:cNvSpPr txBox="1"/>
          <p:nvPr/>
        </p:nvSpPr>
        <p:spPr>
          <a:xfrm flipH="1">
            <a:off x="3533476" y="1783784"/>
            <a:ext cx="505124"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3</a:t>
            </a:r>
          </a:p>
        </p:txBody>
      </p:sp>
      <p:sp>
        <p:nvSpPr>
          <p:cNvPr id="45" name="TextBox 44"/>
          <p:cNvSpPr txBox="1"/>
          <p:nvPr/>
        </p:nvSpPr>
        <p:spPr>
          <a:xfrm>
            <a:off x="5176542" y="1349481"/>
            <a:ext cx="462259"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15</a:t>
            </a:r>
          </a:p>
        </p:txBody>
      </p:sp>
      <p:sp>
        <p:nvSpPr>
          <p:cNvPr id="46" name="TextBox 45"/>
          <p:cNvSpPr txBox="1"/>
          <p:nvPr/>
        </p:nvSpPr>
        <p:spPr>
          <a:xfrm>
            <a:off x="5181600" y="1743032"/>
            <a:ext cx="471484"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6</a:t>
            </a:r>
          </a:p>
        </p:txBody>
      </p:sp>
      <p:sp>
        <p:nvSpPr>
          <p:cNvPr id="47" name="TextBox 46"/>
          <p:cNvSpPr txBox="1"/>
          <p:nvPr/>
        </p:nvSpPr>
        <p:spPr>
          <a:xfrm>
            <a:off x="6834130" y="1345457"/>
            <a:ext cx="409985"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13</a:t>
            </a:r>
          </a:p>
        </p:txBody>
      </p:sp>
      <p:sp>
        <p:nvSpPr>
          <p:cNvPr id="48" name="TextBox 47"/>
          <p:cNvSpPr txBox="1"/>
          <p:nvPr/>
        </p:nvSpPr>
        <p:spPr>
          <a:xfrm>
            <a:off x="6828796" y="1691557"/>
            <a:ext cx="430485" cy="307777"/>
          </a:xfrm>
          <a:prstGeom prst="rect">
            <a:avLst/>
          </a:prstGeom>
          <a:noFill/>
        </p:spPr>
        <p:txBody>
          <a:bodyPr wrap="square" rtlCol="0">
            <a:spAutoFit/>
          </a:bodyPr>
          <a:lstStyle/>
          <a:p>
            <a:pPr algn="ctr" fontAlgn="base">
              <a:spcBef>
                <a:spcPct val="0"/>
              </a:spcBef>
              <a:spcAft>
                <a:spcPct val="0"/>
              </a:spcAft>
            </a:pPr>
            <a:r>
              <a:rPr lang="en-US" sz="1400" dirty="0">
                <a:solidFill>
                  <a:schemeClr val="bg1"/>
                </a:solidFill>
                <a:cs typeface="Arial" charset="0"/>
              </a:rPr>
              <a:t>6</a:t>
            </a:r>
          </a:p>
        </p:txBody>
      </p:sp>
      <p:sp>
        <p:nvSpPr>
          <p:cNvPr id="60" name="TextBox 59"/>
          <p:cNvSpPr txBox="1"/>
          <p:nvPr/>
        </p:nvSpPr>
        <p:spPr>
          <a:xfrm>
            <a:off x="1915551" y="1541263"/>
            <a:ext cx="1653008" cy="307777"/>
          </a:xfrm>
          <a:prstGeom prst="rect">
            <a:avLst/>
          </a:prstGeom>
          <a:noFill/>
        </p:spPr>
        <p:txBody>
          <a:bodyPr wrap="square" rtlCol="0">
            <a:spAutoFit/>
          </a:bodyPr>
          <a:lstStyle/>
          <a:p>
            <a:pPr fontAlgn="base">
              <a:spcBef>
                <a:spcPct val="0"/>
              </a:spcBef>
              <a:spcAft>
                <a:spcPct val="0"/>
              </a:spcAft>
            </a:pPr>
            <a:r>
              <a:rPr lang="en-US" sz="1400" dirty="0">
                <a:solidFill>
                  <a:srgbClr val="1F497D">
                    <a:lumMod val="50000"/>
                  </a:srgbClr>
                </a:solidFill>
                <a:cs typeface="Arial" charset="0"/>
              </a:rPr>
              <a:t>(Btu/ft</a:t>
            </a:r>
            <a:r>
              <a:rPr lang="en-US" sz="1400" baseline="30000" dirty="0">
                <a:solidFill>
                  <a:srgbClr val="1F497D">
                    <a:lumMod val="50000"/>
                  </a:srgbClr>
                </a:solidFill>
                <a:cs typeface="Arial" charset="0"/>
              </a:rPr>
              <a:t>2</a:t>
            </a:r>
            <a:r>
              <a:rPr lang="en-US" sz="1400" dirty="0">
                <a:solidFill>
                  <a:srgbClr val="1F497D">
                    <a:lumMod val="50000"/>
                  </a:srgbClr>
                </a:solidFill>
                <a:cs typeface="Arial" charset="0"/>
              </a:rPr>
              <a:t>)</a:t>
            </a:r>
          </a:p>
        </p:txBody>
      </p:sp>
      <p:cxnSp>
        <p:nvCxnSpPr>
          <p:cNvPr id="51" name="Elbow Connector 50"/>
          <p:cNvCxnSpPr>
            <a:endCxn id="56" idx="1"/>
          </p:cNvCxnSpPr>
          <p:nvPr/>
        </p:nvCxnSpPr>
        <p:spPr>
          <a:xfrm rot="16200000" flipH="1">
            <a:off x="3828769" y="4953649"/>
            <a:ext cx="529120" cy="217891"/>
          </a:xfrm>
          <a:prstGeom prst="bentConnector2">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56" idx="3"/>
          </p:cNvCxnSpPr>
          <p:nvPr/>
        </p:nvCxnSpPr>
        <p:spPr>
          <a:xfrm flipV="1">
            <a:off x="4984703" y="4777486"/>
            <a:ext cx="158464" cy="54966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202275" y="5065163"/>
            <a:ext cx="782428" cy="5239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a:solidFill>
                  <a:srgbClr val="1F497D"/>
                </a:solidFill>
              </a:rPr>
              <a:t>Increased ventilation rates</a:t>
            </a:r>
          </a:p>
        </p:txBody>
      </p:sp>
      <p:sp>
        <p:nvSpPr>
          <p:cNvPr id="69" name="TextBox 68"/>
          <p:cNvSpPr txBox="1"/>
          <p:nvPr/>
        </p:nvSpPr>
        <p:spPr>
          <a:xfrm>
            <a:off x="4014096" y="5630241"/>
            <a:ext cx="1188497" cy="484748"/>
          </a:xfrm>
          <a:prstGeom prst="rect">
            <a:avLst/>
          </a:prstGeom>
          <a:noFill/>
        </p:spPr>
        <p:txBody>
          <a:bodyPr wrap="square" lIns="0" tIns="0" rIns="0" bIns="0" rtlCol="0">
            <a:spAutoFit/>
          </a:bodyPr>
          <a:lstStyle/>
          <a:p>
            <a:pPr marL="112713" indent="-112713" fontAlgn="base">
              <a:spcBef>
                <a:spcPct val="0"/>
              </a:spcBef>
              <a:spcAft>
                <a:spcPct val="0"/>
              </a:spcAft>
              <a:buFont typeface="Arial" pitchFamily="34" charset="0"/>
              <a:buChar char="•"/>
            </a:pPr>
            <a:r>
              <a:rPr lang="en-US" sz="1050" b="1" dirty="0">
                <a:cs typeface="Arial" charset="0"/>
              </a:rPr>
              <a:t>Greater awareness of IAQ/airborne pathogens</a:t>
            </a:r>
          </a:p>
        </p:txBody>
      </p:sp>
      <p:cxnSp>
        <p:nvCxnSpPr>
          <p:cNvPr id="70" name="Elbow Connector 50"/>
          <p:cNvCxnSpPr>
            <a:endCxn id="72" idx="1"/>
          </p:cNvCxnSpPr>
          <p:nvPr/>
        </p:nvCxnSpPr>
        <p:spPr>
          <a:xfrm rot="16200000" flipH="1">
            <a:off x="5799694" y="4953649"/>
            <a:ext cx="529120" cy="217891"/>
          </a:xfrm>
          <a:prstGeom prst="bentConnector2">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51"/>
          <p:cNvCxnSpPr>
            <a:stCxn id="72" idx="3"/>
          </p:cNvCxnSpPr>
          <p:nvPr/>
        </p:nvCxnSpPr>
        <p:spPr>
          <a:xfrm flipV="1">
            <a:off x="6955628" y="4777486"/>
            <a:ext cx="158464" cy="54966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173200" y="5065163"/>
            <a:ext cx="782428" cy="5239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a:solidFill>
                  <a:srgbClr val="1F497D"/>
                </a:solidFill>
              </a:rPr>
              <a:t>Better energy efficiency</a:t>
            </a:r>
          </a:p>
        </p:txBody>
      </p:sp>
      <p:sp>
        <p:nvSpPr>
          <p:cNvPr id="73" name="TextBox 72"/>
          <p:cNvSpPr txBox="1"/>
          <p:nvPr/>
        </p:nvSpPr>
        <p:spPr>
          <a:xfrm>
            <a:off x="5985019" y="5630241"/>
            <a:ext cx="1356868" cy="646331"/>
          </a:xfrm>
          <a:prstGeom prst="rect">
            <a:avLst/>
          </a:prstGeom>
          <a:noFill/>
        </p:spPr>
        <p:txBody>
          <a:bodyPr wrap="square" lIns="0" tIns="0" rIns="0" bIns="0" rtlCol="0">
            <a:spAutoFit/>
          </a:bodyPr>
          <a:lstStyle/>
          <a:p>
            <a:pPr marL="112713" indent="-112713" fontAlgn="base">
              <a:spcBef>
                <a:spcPct val="0"/>
              </a:spcBef>
              <a:spcAft>
                <a:spcPct val="0"/>
              </a:spcAft>
              <a:buFont typeface="Arial" pitchFamily="34" charset="0"/>
              <a:buChar char="•"/>
            </a:pPr>
            <a:r>
              <a:rPr lang="en-US" sz="1050" b="1" dirty="0">
                <a:cs typeface="Arial" charset="0"/>
              </a:rPr>
              <a:t>Florescent lighting</a:t>
            </a:r>
          </a:p>
          <a:p>
            <a:pPr marL="112713" indent="-112713" fontAlgn="base">
              <a:spcBef>
                <a:spcPct val="0"/>
              </a:spcBef>
              <a:spcAft>
                <a:spcPct val="0"/>
              </a:spcAft>
              <a:buFont typeface="Arial" pitchFamily="34" charset="0"/>
              <a:buChar char="•"/>
            </a:pPr>
            <a:r>
              <a:rPr lang="en-US" sz="1050" b="1" dirty="0">
                <a:cs typeface="Arial" charset="0"/>
              </a:rPr>
              <a:t>Insulation / envelope</a:t>
            </a:r>
          </a:p>
          <a:p>
            <a:pPr marL="112713" indent="-112713" fontAlgn="base">
              <a:spcBef>
                <a:spcPct val="0"/>
              </a:spcBef>
              <a:spcAft>
                <a:spcPct val="0"/>
              </a:spcAft>
              <a:buFont typeface="Arial" pitchFamily="34" charset="0"/>
              <a:buChar char="•"/>
            </a:pPr>
            <a:r>
              <a:rPr lang="en-US" sz="1050" b="1" dirty="0">
                <a:cs typeface="Arial" charset="0"/>
              </a:rPr>
              <a:t>Low -E glass</a:t>
            </a:r>
          </a:p>
          <a:p>
            <a:pPr marL="112713" indent="-112713" fontAlgn="base">
              <a:spcBef>
                <a:spcPct val="0"/>
              </a:spcBef>
              <a:spcAft>
                <a:spcPct val="0"/>
              </a:spcAft>
              <a:buFont typeface="Arial" pitchFamily="34" charset="0"/>
              <a:buChar char="•"/>
            </a:pPr>
            <a:r>
              <a:rPr lang="en-US" sz="1050" dirty="0">
                <a:solidFill>
                  <a:schemeClr val="bg1"/>
                </a:solidFill>
                <a:cs typeface="Arial" charset="0"/>
              </a:rPr>
              <a:t>Etc.</a:t>
            </a:r>
          </a:p>
        </p:txBody>
      </p:sp>
      <p:cxnSp>
        <p:nvCxnSpPr>
          <p:cNvPr id="75" name="Elbow Connector 50"/>
          <p:cNvCxnSpPr>
            <a:endCxn id="77" idx="1"/>
          </p:cNvCxnSpPr>
          <p:nvPr/>
        </p:nvCxnSpPr>
        <p:spPr>
          <a:xfrm rot="16200000" flipH="1">
            <a:off x="7572902" y="4826135"/>
            <a:ext cx="509345" cy="492692"/>
          </a:xfrm>
          <a:prstGeom prst="bentConnector2">
            <a:avLst/>
          </a:prstGeom>
          <a:ln w="28575">
            <a:prstDash val="sysDot"/>
            <a:tailEnd type="none"/>
          </a:ln>
        </p:spPr>
        <p:style>
          <a:lnRef idx="1">
            <a:schemeClr val="accent1"/>
          </a:lnRef>
          <a:fillRef idx="0">
            <a:schemeClr val="accent1"/>
          </a:fillRef>
          <a:effectRef idx="0">
            <a:schemeClr val="accent1"/>
          </a:effectRef>
          <a:fontRef idx="minor">
            <a:schemeClr val="tx1"/>
          </a:fontRef>
        </p:style>
      </p:cxnSp>
      <p:cxnSp>
        <p:nvCxnSpPr>
          <p:cNvPr id="76" name="Elbow Connector 51"/>
          <p:cNvCxnSpPr>
            <a:stCxn id="77" idx="3"/>
            <a:endCxn id="90" idx="2"/>
          </p:cNvCxnSpPr>
          <p:nvPr/>
        </p:nvCxnSpPr>
        <p:spPr>
          <a:xfrm flipV="1">
            <a:off x="8856347" y="4105276"/>
            <a:ext cx="810084" cy="1221879"/>
          </a:xfrm>
          <a:prstGeom prst="bentConnector2">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073919" y="5065163"/>
            <a:ext cx="782428" cy="52398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a:solidFill>
                  <a:srgbClr val="1F497D"/>
                </a:solidFill>
              </a:rPr>
              <a:t>Continued energy efficiency</a:t>
            </a:r>
          </a:p>
        </p:txBody>
      </p:sp>
      <p:sp>
        <p:nvSpPr>
          <p:cNvPr id="78" name="TextBox 77"/>
          <p:cNvSpPr txBox="1"/>
          <p:nvPr/>
        </p:nvSpPr>
        <p:spPr>
          <a:xfrm>
            <a:off x="7998752" y="5630241"/>
            <a:ext cx="1356868" cy="646331"/>
          </a:xfrm>
          <a:prstGeom prst="rect">
            <a:avLst/>
          </a:prstGeom>
          <a:noFill/>
        </p:spPr>
        <p:txBody>
          <a:bodyPr wrap="square" lIns="0" tIns="0" rIns="0" bIns="0" rtlCol="0">
            <a:spAutoFit/>
          </a:bodyPr>
          <a:lstStyle/>
          <a:p>
            <a:pPr marL="112713" indent="-112713" fontAlgn="base">
              <a:spcBef>
                <a:spcPct val="0"/>
              </a:spcBef>
              <a:spcAft>
                <a:spcPct val="0"/>
              </a:spcAft>
              <a:buFont typeface="Arial" pitchFamily="34" charset="0"/>
              <a:buChar char="•"/>
            </a:pPr>
            <a:r>
              <a:rPr lang="en-US" sz="1050" b="1" dirty="0">
                <a:cs typeface="Arial" charset="0"/>
              </a:rPr>
              <a:t>CFL/LED</a:t>
            </a:r>
          </a:p>
          <a:p>
            <a:pPr marL="112713" indent="-112713" fontAlgn="base">
              <a:spcBef>
                <a:spcPct val="0"/>
              </a:spcBef>
              <a:spcAft>
                <a:spcPct val="0"/>
              </a:spcAft>
              <a:buFont typeface="Arial" pitchFamily="34" charset="0"/>
              <a:buChar char="•"/>
            </a:pPr>
            <a:r>
              <a:rPr lang="en-US" sz="1050" b="1" dirty="0">
                <a:cs typeface="Arial" charset="0"/>
              </a:rPr>
              <a:t>White roofs</a:t>
            </a:r>
          </a:p>
          <a:p>
            <a:pPr marL="112713" indent="-112713" fontAlgn="base">
              <a:spcBef>
                <a:spcPct val="0"/>
              </a:spcBef>
              <a:spcAft>
                <a:spcPct val="0"/>
              </a:spcAft>
              <a:buFont typeface="Arial" pitchFamily="34" charset="0"/>
              <a:buChar char="•"/>
            </a:pPr>
            <a:r>
              <a:rPr lang="en-US" sz="1050" b="1" dirty="0">
                <a:cs typeface="Arial" charset="0"/>
              </a:rPr>
              <a:t>Plug load reduction</a:t>
            </a:r>
          </a:p>
          <a:p>
            <a:pPr marL="112713" indent="-112713" fontAlgn="base">
              <a:spcBef>
                <a:spcPct val="0"/>
              </a:spcBef>
              <a:spcAft>
                <a:spcPct val="0"/>
              </a:spcAft>
              <a:buFont typeface="Arial" pitchFamily="34" charset="0"/>
              <a:buChar char="•"/>
            </a:pPr>
            <a:r>
              <a:rPr lang="en-US" sz="1050" dirty="0">
                <a:solidFill>
                  <a:schemeClr val="bg1"/>
                </a:solidFill>
                <a:cs typeface="Arial" charset="0"/>
              </a:rPr>
              <a:t>Etc.</a:t>
            </a:r>
          </a:p>
        </p:txBody>
      </p:sp>
      <p:sp>
        <p:nvSpPr>
          <p:cNvPr id="81" name="TextBox 80"/>
          <p:cNvSpPr txBox="1"/>
          <p:nvPr/>
        </p:nvSpPr>
        <p:spPr>
          <a:xfrm>
            <a:off x="7477589" y="976124"/>
            <a:ext cx="1564955" cy="307777"/>
          </a:xfrm>
          <a:prstGeom prst="rect">
            <a:avLst/>
          </a:prstGeom>
          <a:noFill/>
        </p:spPr>
        <p:txBody>
          <a:bodyPr wrap="square" rtlCol="0">
            <a:spAutoFit/>
          </a:bodyPr>
          <a:lstStyle/>
          <a:p>
            <a:pPr fontAlgn="base">
              <a:spcBef>
                <a:spcPct val="0"/>
              </a:spcBef>
              <a:spcAft>
                <a:spcPct val="0"/>
              </a:spcAft>
            </a:pPr>
            <a:r>
              <a:rPr lang="en-US" sz="1400" dirty="0">
                <a:solidFill>
                  <a:srgbClr val="1F497D">
                    <a:lumMod val="50000"/>
                  </a:srgbClr>
                </a:solidFill>
                <a:cs typeface="Arial" charset="0"/>
              </a:rPr>
              <a:t>ILLUSTRATIVE</a:t>
            </a:r>
          </a:p>
        </p:txBody>
      </p:sp>
      <p:cxnSp>
        <p:nvCxnSpPr>
          <p:cNvPr id="83" name="Straight Connector 82"/>
          <p:cNvCxnSpPr/>
          <p:nvPr/>
        </p:nvCxnSpPr>
        <p:spPr>
          <a:xfrm>
            <a:off x="7616577" y="1035442"/>
            <a:ext cx="968767"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16577" y="1225942"/>
            <a:ext cx="968767"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Elbow Connector 51"/>
          <p:cNvCxnSpPr>
            <a:endCxn id="90" idx="0"/>
          </p:cNvCxnSpPr>
          <p:nvPr/>
        </p:nvCxnSpPr>
        <p:spPr>
          <a:xfrm>
            <a:off x="7489969" y="1609726"/>
            <a:ext cx="2176463" cy="1228725"/>
          </a:xfrm>
          <a:prstGeom prst="bentConnector2">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9042544" y="2838451"/>
            <a:ext cx="1247775" cy="1266825"/>
          </a:xfrm>
          <a:prstGeom prst="roundRect">
            <a:avLst>
              <a:gd name="adj" fmla="val 10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100" dirty="0">
                <a:solidFill>
                  <a:srgbClr val="1F497D"/>
                </a:solidFill>
              </a:rPr>
              <a:t>Typical building “design” load is currently 20-40% moisture load, but evolving towards </a:t>
            </a:r>
            <a:r>
              <a:rPr lang="en-US" sz="1100" b="1" dirty="0">
                <a:solidFill>
                  <a:srgbClr val="1F497D"/>
                </a:solidFill>
              </a:rPr>
              <a:t>40-60%</a:t>
            </a:r>
          </a:p>
        </p:txBody>
      </p:sp>
      <p:graphicFrame>
        <p:nvGraphicFramePr>
          <p:cNvPr id="49" name="Chart 48"/>
          <p:cNvGraphicFramePr/>
          <p:nvPr>
            <p:extLst/>
          </p:nvPr>
        </p:nvGraphicFramePr>
        <p:xfrm>
          <a:off x="2276994" y="1702241"/>
          <a:ext cx="6985310" cy="3170261"/>
        </p:xfrm>
        <a:graphic>
          <a:graphicData uri="http://schemas.openxmlformats.org/drawingml/2006/chart">
            <c:chart xmlns:c="http://schemas.openxmlformats.org/drawingml/2006/chart" xmlns:r="http://schemas.openxmlformats.org/officeDocument/2006/relationships" r:id="rId18"/>
          </a:graphicData>
        </a:graphic>
      </p:graphicFrame>
      <p:sp>
        <p:nvSpPr>
          <p:cNvPr id="53" name="TextBox 1"/>
          <p:cNvSpPr txBox="1"/>
          <p:nvPr/>
        </p:nvSpPr>
        <p:spPr>
          <a:xfrm>
            <a:off x="2527538" y="5186162"/>
            <a:ext cx="1345725"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1000" b="1" dirty="0">
                <a:solidFill>
                  <a:prstClr val="black"/>
                </a:solidFill>
              </a:rPr>
              <a:t>ASHRAE Standard Year</a:t>
            </a:r>
          </a:p>
        </p:txBody>
      </p:sp>
      <p:sp>
        <p:nvSpPr>
          <p:cNvPr id="54" name="TextBox 53"/>
          <p:cNvSpPr txBox="1"/>
          <p:nvPr/>
        </p:nvSpPr>
        <p:spPr>
          <a:xfrm rot="5400000" flipV="1">
            <a:off x="310202" y="3100671"/>
            <a:ext cx="3612653" cy="338554"/>
          </a:xfrm>
          <a:prstGeom prst="rect">
            <a:avLst/>
          </a:prstGeom>
          <a:noFill/>
        </p:spPr>
        <p:txBody>
          <a:bodyPr wrap="square" rtlCol="0">
            <a:spAutoFit/>
          </a:bodyPr>
          <a:lstStyle/>
          <a:p>
            <a:pPr fontAlgn="base">
              <a:spcBef>
                <a:spcPct val="0"/>
              </a:spcBef>
              <a:spcAft>
                <a:spcPct val="0"/>
              </a:spcAft>
            </a:pPr>
            <a:r>
              <a:rPr lang="en-US" sz="1600" b="1" dirty="0">
                <a:solidFill>
                  <a:prstClr val="black"/>
                </a:solidFill>
                <a:cs typeface="Arial" charset="0"/>
              </a:rPr>
              <a:t>Percent Moisture Load (1- SHR)</a:t>
            </a:r>
          </a:p>
        </p:txBody>
      </p:sp>
      <p:sp>
        <p:nvSpPr>
          <p:cNvPr id="59" name="Down Arrow 58"/>
          <p:cNvSpPr/>
          <p:nvPr/>
        </p:nvSpPr>
        <p:spPr>
          <a:xfrm rot="15858783">
            <a:off x="8101604" y="3248038"/>
            <a:ext cx="721069" cy="1101231"/>
          </a:xfrm>
          <a:prstGeom prst="downArrow">
            <a:avLst/>
          </a:prstGeom>
          <a:solidFill>
            <a:srgbClr val="C00000"/>
          </a:solidFill>
          <a:ln>
            <a:solidFill>
              <a:srgbClr val="2A4814"/>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a:t>Continued trend</a:t>
            </a:r>
          </a:p>
        </p:txBody>
      </p:sp>
    </p:spTree>
    <p:extLst>
      <p:ext uri="{BB962C8B-B14F-4D97-AF65-F5344CB8AC3E}">
        <p14:creationId xmlns:p14="http://schemas.microsoft.com/office/powerpoint/2010/main" xmlns="" val="276506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24000" y="0"/>
          <a:ext cx="158750" cy="161974"/>
        </p:xfrm>
        <a:graphic>
          <a:graphicData uri="http://schemas.openxmlformats.org/presentationml/2006/ole">
            <p:oleObj spid="_x0000_s11268" name="think-cell Slide" r:id="rId5" imgW="360" imgH="360" progId="">
              <p:embed/>
            </p:oleObj>
          </a:graphicData>
        </a:graphic>
      </p:graphicFrame>
      <p:sp>
        <p:nvSpPr>
          <p:cNvPr id="2" name="Title 1"/>
          <p:cNvSpPr>
            <a:spLocks noGrp="1"/>
          </p:cNvSpPr>
          <p:nvPr>
            <p:ph type="title"/>
            <p:custDataLst>
              <p:tags r:id="rId2"/>
            </p:custDataLst>
          </p:nvPr>
        </p:nvSpPr>
        <p:spPr>
          <a:xfrm>
            <a:off x="218939" y="312916"/>
            <a:ext cx="11423561" cy="276999"/>
          </a:xfrm>
          <a:noFill/>
          <a:ln w="9525">
            <a:noFill/>
            <a:miter lim="800000"/>
            <a:headEnd/>
            <a:tailEnd/>
          </a:ln>
        </p:spPr>
        <p:txBody>
          <a:bodyPr vert="horz" wrap="square" lIns="0" tIns="0" rIns="0" bIns="0" numCol="1" anchor="ctr" anchorCtr="0" compatLnSpc="1">
            <a:prstTxWarp prst="textNoShape">
              <a:avLst/>
            </a:prstTxWarp>
            <a:spAutoFit/>
          </a:bodyPr>
          <a:lstStyle/>
          <a:p>
            <a:pPr algn="l">
              <a:spcAft>
                <a:spcPts val="2400"/>
              </a:spcAft>
            </a:pPr>
            <a:r>
              <a:rPr lang="en-US" sz="2000" dirty="0">
                <a:latin typeface="Calibri" pitchFamily="34" charset="0"/>
                <a:cs typeface="Calibri" pitchFamily="34" charset="0"/>
              </a:rPr>
              <a:t>Traditional “design” conditions do not reflect the true challenge of moisture control in modern buildings</a:t>
            </a:r>
          </a:p>
        </p:txBody>
      </p:sp>
      <p:sp>
        <p:nvSpPr>
          <p:cNvPr id="33" name="Slide Number Placeholder 2"/>
          <p:cNvSpPr>
            <a:spLocks noGrp="1"/>
          </p:cNvSpPr>
          <p:nvPr>
            <p:ph type="sldNum" sz="quarter" idx="4294967295"/>
          </p:nvPr>
        </p:nvSpPr>
        <p:spPr>
          <a:xfrm>
            <a:off x="11049000" y="6416675"/>
            <a:ext cx="1143000" cy="365125"/>
          </a:xfrm>
          <a:prstGeom prst="rect">
            <a:avLst/>
          </a:prstGeom>
        </p:spPr>
        <p:txBody>
          <a:bodyPr/>
          <a:lstStyle/>
          <a:p>
            <a:fld id="{37E80D09-CFEE-46D6-BD6A-D57EE7F7A0C6}" type="slidenum">
              <a:rPr lang="en-US" smtClean="0"/>
              <a:pPr/>
              <a:t>8</a:t>
            </a:fld>
            <a:endParaRPr lang="en-US" dirty="0"/>
          </a:p>
        </p:txBody>
      </p:sp>
      <p:sp>
        <p:nvSpPr>
          <p:cNvPr id="14" name="TextBox 13"/>
          <p:cNvSpPr txBox="1"/>
          <p:nvPr/>
        </p:nvSpPr>
        <p:spPr>
          <a:xfrm>
            <a:off x="1524001" y="6550926"/>
            <a:ext cx="1247393"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cs typeface="Arial" charset="0"/>
              </a:rPr>
              <a:t>Source: TIAX</a:t>
            </a:r>
          </a:p>
        </p:txBody>
      </p:sp>
      <p:sp>
        <p:nvSpPr>
          <p:cNvPr id="25" name="TextBox 24"/>
          <p:cNvSpPr txBox="1"/>
          <p:nvPr/>
        </p:nvSpPr>
        <p:spPr>
          <a:xfrm rot="16200000" flipH="1">
            <a:off x="5317493" y="3537482"/>
            <a:ext cx="1915386" cy="307777"/>
          </a:xfrm>
          <a:prstGeom prst="rect">
            <a:avLst/>
          </a:prstGeom>
          <a:solidFill>
            <a:schemeClr val="bg1"/>
          </a:solidFill>
        </p:spPr>
        <p:txBody>
          <a:bodyPr wrap="square" rtlCol="0">
            <a:spAutoFit/>
          </a:bodyPr>
          <a:lstStyle/>
          <a:p>
            <a:pPr fontAlgn="base">
              <a:spcBef>
                <a:spcPct val="0"/>
              </a:spcBef>
              <a:spcAft>
                <a:spcPct val="0"/>
              </a:spcAft>
            </a:pPr>
            <a:r>
              <a:rPr lang="en-US" sz="1400" dirty="0">
                <a:solidFill>
                  <a:srgbClr val="1F497D">
                    <a:lumMod val="50000"/>
                  </a:srgbClr>
                </a:solidFill>
                <a:cs typeface="Arial" charset="0"/>
              </a:rPr>
              <a:t>Moisture Content</a:t>
            </a:r>
          </a:p>
        </p:txBody>
      </p:sp>
      <p:pic>
        <p:nvPicPr>
          <p:cNvPr id="26" name="Picture 25"/>
          <p:cNvPicPr/>
          <p:nvPr/>
        </p:nvPicPr>
        <p:blipFill>
          <a:blip r:embed="rId6" cstate="print"/>
          <a:srcRect l="3166" t="11157" r="4950" b="2182"/>
          <a:stretch>
            <a:fillRect/>
          </a:stretch>
        </p:blipFill>
        <p:spPr bwMode="auto">
          <a:xfrm rot="60000">
            <a:off x="2122985" y="1760435"/>
            <a:ext cx="4029303" cy="3184847"/>
          </a:xfrm>
          <a:prstGeom prst="rect">
            <a:avLst/>
          </a:prstGeom>
          <a:noFill/>
          <a:ln w="9525">
            <a:noFill/>
            <a:miter lim="800000"/>
            <a:headEnd/>
            <a:tailEnd/>
          </a:ln>
        </p:spPr>
      </p:pic>
      <p:sp>
        <p:nvSpPr>
          <p:cNvPr id="27" name="TextBox 26"/>
          <p:cNvSpPr txBox="1"/>
          <p:nvPr/>
        </p:nvSpPr>
        <p:spPr>
          <a:xfrm>
            <a:off x="2095501" y="4940148"/>
            <a:ext cx="1962031" cy="307777"/>
          </a:xfrm>
          <a:prstGeom prst="rect">
            <a:avLst/>
          </a:prstGeom>
          <a:noFill/>
        </p:spPr>
        <p:txBody>
          <a:bodyPr wrap="square" rtlCol="0">
            <a:spAutoFit/>
          </a:bodyPr>
          <a:lstStyle/>
          <a:p>
            <a:pPr fontAlgn="base">
              <a:spcBef>
                <a:spcPct val="0"/>
              </a:spcBef>
              <a:spcAft>
                <a:spcPct val="0"/>
              </a:spcAft>
            </a:pPr>
            <a:r>
              <a:rPr lang="en-US" sz="1400" dirty="0">
                <a:solidFill>
                  <a:srgbClr val="1F497D">
                    <a:lumMod val="50000"/>
                  </a:srgbClr>
                </a:solidFill>
                <a:cs typeface="Arial" charset="0"/>
              </a:rPr>
              <a:t>Temperature</a:t>
            </a:r>
          </a:p>
        </p:txBody>
      </p:sp>
      <p:sp>
        <p:nvSpPr>
          <p:cNvPr id="28" name="TextBox 27"/>
          <p:cNvSpPr txBox="1"/>
          <p:nvPr/>
        </p:nvSpPr>
        <p:spPr>
          <a:xfrm>
            <a:off x="2062443" y="1419336"/>
            <a:ext cx="2890685" cy="430887"/>
          </a:xfrm>
          <a:prstGeom prst="rect">
            <a:avLst/>
          </a:prstGeom>
          <a:solidFill>
            <a:schemeClr val="bg1"/>
          </a:solidFill>
        </p:spPr>
        <p:txBody>
          <a:bodyPr wrap="square" rtlCol="0">
            <a:spAutoFit/>
          </a:bodyPr>
          <a:lstStyle/>
          <a:p>
            <a:pPr fontAlgn="base">
              <a:spcBef>
                <a:spcPct val="0"/>
              </a:spcBef>
              <a:spcAft>
                <a:spcPct val="0"/>
              </a:spcAft>
            </a:pPr>
            <a:r>
              <a:rPr lang="en-US" sz="1100" b="1" dirty="0">
                <a:solidFill>
                  <a:srgbClr val="1F497D">
                    <a:lumMod val="50000"/>
                  </a:srgbClr>
                </a:solidFill>
                <a:cs typeface="Arial" charset="0"/>
              </a:rPr>
              <a:t>30 Years Observed Outdoor Air Conditions Cairns AFB Alabama</a:t>
            </a:r>
          </a:p>
        </p:txBody>
      </p:sp>
      <p:sp>
        <p:nvSpPr>
          <p:cNvPr id="30" name="Flowchart: Connector 29"/>
          <p:cNvSpPr/>
          <p:nvPr/>
        </p:nvSpPr>
        <p:spPr>
          <a:xfrm>
            <a:off x="4862465" y="2008931"/>
            <a:ext cx="115215" cy="129845"/>
          </a:xfrm>
          <a:prstGeom prst="flowChartConnector">
            <a:avLst/>
          </a:prstGeom>
          <a:solidFill>
            <a:srgbClr val="F5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31" name="Flowchart: Connector 30"/>
          <p:cNvSpPr/>
          <p:nvPr/>
        </p:nvSpPr>
        <p:spPr>
          <a:xfrm>
            <a:off x="5411631" y="2553827"/>
            <a:ext cx="115215" cy="129845"/>
          </a:xfrm>
          <a:prstGeom prst="flowChartConnector">
            <a:avLst/>
          </a:prstGeom>
          <a:solidFill>
            <a:srgbClr val="F5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35" name="Flowchart: Connector 34"/>
          <p:cNvSpPr/>
          <p:nvPr/>
        </p:nvSpPr>
        <p:spPr>
          <a:xfrm>
            <a:off x="4502190" y="2590496"/>
            <a:ext cx="115215" cy="129845"/>
          </a:xfrm>
          <a:prstGeom prst="flowChartConnector">
            <a:avLst/>
          </a:prstGeom>
          <a:solidFill>
            <a:srgbClr val="F5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36" name="Rectangle 35"/>
          <p:cNvSpPr/>
          <p:nvPr/>
        </p:nvSpPr>
        <p:spPr>
          <a:xfrm>
            <a:off x="5281151" y="1016409"/>
            <a:ext cx="1032386" cy="658762"/>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srgbClr val="1F497D"/>
                </a:solidFill>
              </a:rPr>
              <a:t>Humidity design condition</a:t>
            </a:r>
          </a:p>
        </p:txBody>
      </p:sp>
      <p:cxnSp>
        <p:nvCxnSpPr>
          <p:cNvPr id="39" name="Elbow Connector 38"/>
          <p:cNvCxnSpPr>
            <a:stCxn id="30" idx="0"/>
            <a:endCxn id="36" idx="1"/>
          </p:cNvCxnSpPr>
          <p:nvPr/>
        </p:nvCxnSpPr>
        <p:spPr>
          <a:xfrm rot="5400000" flipH="1" flipV="1">
            <a:off x="4769041" y="1496822"/>
            <a:ext cx="663140" cy="361079"/>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6333204" y="1252384"/>
            <a:ext cx="304799" cy="235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6" name="Rectangle 45"/>
          <p:cNvSpPr/>
          <p:nvPr/>
        </p:nvSpPr>
        <p:spPr>
          <a:xfrm>
            <a:off x="5281151" y="4988641"/>
            <a:ext cx="1032386" cy="658762"/>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srgbClr val="1F497D"/>
                </a:solidFill>
              </a:rPr>
              <a:t>Part load condition</a:t>
            </a:r>
          </a:p>
        </p:txBody>
      </p:sp>
      <p:cxnSp>
        <p:nvCxnSpPr>
          <p:cNvPr id="47" name="Elbow Connector 38"/>
          <p:cNvCxnSpPr>
            <a:stCxn id="35" idx="4"/>
            <a:endCxn id="46" idx="1"/>
          </p:cNvCxnSpPr>
          <p:nvPr/>
        </p:nvCxnSpPr>
        <p:spPr>
          <a:xfrm rot="16200000" flipH="1">
            <a:off x="3621633" y="3658504"/>
            <a:ext cx="2597682" cy="721354"/>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6333204" y="5224616"/>
            <a:ext cx="304799" cy="235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2" name="Rectangle 51"/>
          <p:cNvSpPr/>
          <p:nvPr/>
        </p:nvSpPr>
        <p:spPr>
          <a:xfrm>
            <a:off x="5663726" y="2287453"/>
            <a:ext cx="1032386" cy="65876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srgbClr val="1F497D"/>
                </a:solidFill>
              </a:rPr>
              <a:t>Cooling design condition</a:t>
            </a:r>
          </a:p>
        </p:txBody>
      </p:sp>
      <p:cxnSp>
        <p:nvCxnSpPr>
          <p:cNvPr id="53" name="Elbow Connector 38"/>
          <p:cNvCxnSpPr>
            <a:stCxn id="31" idx="6"/>
            <a:endCxn id="52" idx="1"/>
          </p:cNvCxnSpPr>
          <p:nvPr/>
        </p:nvCxnSpPr>
        <p:spPr>
          <a:xfrm flipV="1">
            <a:off x="5526846" y="2616835"/>
            <a:ext cx="136881" cy="191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1743076" y="5772150"/>
            <a:ext cx="4756048" cy="476250"/>
          </a:xfrm>
          <a:prstGeom prst="roundRect">
            <a:avLst>
              <a:gd name="adj" fmla="val 10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200" dirty="0">
                <a:solidFill>
                  <a:srgbClr val="1F497D"/>
                </a:solidFill>
              </a:rPr>
              <a:t>Realistically, the worst-case conditions are already at about 50% - smart designers are increasingly moving away from the “cooling design” load</a:t>
            </a:r>
            <a:endParaRPr lang="en-US" sz="1200" b="1" dirty="0">
              <a:solidFill>
                <a:srgbClr val="1F497D"/>
              </a:solidFill>
            </a:endParaRPr>
          </a:p>
        </p:txBody>
      </p:sp>
      <p:graphicFrame>
        <p:nvGraphicFramePr>
          <p:cNvPr id="29" name="Chart 28"/>
          <p:cNvGraphicFramePr/>
          <p:nvPr/>
        </p:nvGraphicFramePr>
        <p:xfrm>
          <a:off x="6668330" y="3721396"/>
          <a:ext cx="3701959" cy="24986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p:cNvGraphicFramePr/>
          <p:nvPr/>
        </p:nvGraphicFramePr>
        <p:xfrm>
          <a:off x="6531936" y="988828"/>
          <a:ext cx="3987209" cy="26262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124250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77352" cy="838200"/>
          </a:xfrm>
        </p:spPr>
        <p:txBody>
          <a:bodyPr>
            <a:noAutofit/>
          </a:bodyPr>
          <a:lstStyle/>
          <a:p>
            <a:r>
              <a:rPr lang="en-US" sz="2000" b="1" dirty="0" smtClean="0">
                <a:latin typeface="Calibri" pitchFamily="34" charset="0"/>
                <a:cs typeface="Calibri" pitchFamily="34" charset="0"/>
              </a:rPr>
              <a:t>ASHRAE best practice design standards call for separate equipment to treat ventilation and/or latent loads</a:t>
            </a:r>
            <a:endParaRPr lang="en-US" sz="2000" b="1" dirty="0"/>
          </a:p>
        </p:txBody>
      </p:sp>
      <p:pic>
        <p:nvPicPr>
          <p:cNvPr id="20" name="Picture 3"/>
          <p:cNvPicPr>
            <a:picLocks noChangeAspect="1" noChangeArrowheads="1"/>
          </p:cNvPicPr>
          <p:nvPr/>
        </p:nvPicPr>
        <p:blipFill>
          <a:blip r:embed="rId3" cstate="print"/>
          <a:srcRect/>
          <a:stretch>
            <a:fillRect/>
          </a:stretch>
        </p:blipFill>
        <p:spPr bwMode="auto">
          <a:xfrm>
            <a:off x="2404058" y="3497908"/>
            <a:ext cx="6505575" cy="2217531"/>
          </a:xfrm>
          <a:prstGeom prst="rect">
            <a:avLst/>
          </a:prstGeom>
          <a:noFill/>
          <a:ln w="9525">
            <a:noFill/>
            <a:miter lim="800000"/>
            <a:headEnd/>
            <a:tailEnd/>
          </a:ln>
          <a:effectLst/>
        </p:spPr>
      </p:pic>
      <p:sp>
        <p:nvSpPr>
          <p:cNvPr id="24" name="TextBox 23"/>
          <p:cNvSpPr txBox="1"/>
          <p:nvPr/>
        </p:nvSpPr>
        <p:spPr>
          <a:xfrm>
            <a:off x="5771139" y="3519494"/>
            <a:ext cx="1141596" cy="523220"/>
          </a:xfrm>
          <a:prstGeom prst="rect">
            <a:avLst/>
          </a:prstGeom>
          <a:solidFill>
            <a:schemeClr val="bg1"/>
          </a:solidFill>
        </p:spPr>
        <p:txBody>
          <a:bodyPr wrap="square" rtlCol="0">
            <a:spAutoFit/>
          </a:bodyPr>
          <a:lstStyle/>
          <a:p>
            <a:r>
              <a:rPr lang="en-US" sz="1400" dirty="0">
                <a:solidFill>
                  <a:srgbClr val="002060"/>
                </a:solidFill>
              </a:rPr>
              <a:t>Return Air</a:t>
            </a:r>
          </a:p>
          <a:p>
            <a:r>
              <a:rPr lang="en-US" sz="1400" dirty="0">
                <a:solidFill>
                  <a:srgbClr val="002060"/>
                </a:solidFill>
              </a:rPr>
              <a:t>Conditioner</a:t>
            </a:r>
          </a:p>
        </p:txBody>
      </p:sp>
      <p:sp>
        <p:nvSpPr>
          <p:cNvPr id="28" name="Rectangle 6"/>
          <p:cNvSpPr>
            <a:spLocks noChangeArrowheads="1"/>
          </p:cNvSpPr>
          <p:nvPr/>
        </p:nvSpPr>
        <p:spPr bwMode="auto">
          <a:xfrm>
            <a:off x="1901073" y="1272725"/>
            <a:ext cx="8212124" cy="1508105"/>
          </a:xfrm>
          <a:prstGeom prst="rect">
            <a:avLst/>
          </a:prstGeom>
          <a:noFill/>
          <a:ln w="9525">
            <a:noFill/>
            <a:miter lim="800000"/>
            <a:headEnd/>
            <a:tailEnd/>
          </a:ln>
        </p:spPr>
        <p:txBody>
          <a:bodyPr wrap="square" lIns="0" tIns="0" rIns="0" bIns="0">
            <a:spAutoFit/>
          </a:bodyPr>
          <a:lstStyle/>
          <a:p>
            <a:pPr marL="0" lvl="1" indent="1588" defTabSz="895350">
              <a:buClr>
                <a:srgbClr val="F4812C"/>
              </a:buClr>
              <a:buSzPct val="125000"/>
            </a:pPr>
            <a:r>
              <a:rPr lang="en-US" b="1" dirty="0">
                <a:cs typeface="Calibri" pitchFamily="34" charset="0"/>
              </a:rPr>
              <a:t>ASHRAE Handbook Ch. 6.7: Although most centralized and decentralized systems are very effective at handling the space sensible cooling and heating loads, they are less effective (or ineffective) at handling ventilation air or latent loads.  </a:t>
            </a:r>
            <a:r>
              <a:rPr lang="en-US" b="1" u="sng" dirty="0">
                <a:cs typeface="Calibri" pitchFamily="34" charset="0"/>
              </a:rPr>
              <a:t>As a result</a:t>
            </a:r>
            <a:r>
              <a:rPr lang="en-US" b="1" dirty="0">
                <a:cs typeface="Calibri" pitchFamily="34" charset="0"/>
              </a:rPr>
              <a:t>, outside air should be treated </a:t>
            </a:r>
            <a:r>
              <a:rPr lang="en-US" sz="2000" b="1" dirty="0">
                <a:solidFill>
                  <a:srgbClr val="FF0000"/>
                </a:solidFill>
                <a:cs typeface="Calibri" pitchFamily="34" charset="0"/>
              </a:rPr>
              <a:t>separately</a:t>
            </a:r>
            <a:r>
              <a:rPr lang="en-US" sz="2000" b="1" dirty="0">
                <a:solidFill>
                  <a:srgbClr val="F58626"/>
                </a:solidFill>
                <a:cs typeface="Calibri" pitchFamily="34" charset="0"/>
              </a:rPr>
              <a:t>.</a:t>
            </a:r>
            <a:endParaRPr lang="en-US" sz="2000" dirty="0">
              <a:solidFill>
                <a:srgbClr val="125892"/>
              </a:solidFill>
              <a:cs typeface="Calibri" pitchFamily="34" charset="0"/>
            </a:endParaRPr>
          </a:p>
          <a:p>
            <a:pPr marL="193675" lvl="1" indent="-192088" defTabSz="895350">
              <a:buClr>
                <a:srgbClr val="F4812C"/>
              </a:buClr>
              <a:buSzPct val="125000"/>
            </a:pPr>
            <a:endParaRPr lang="en-US" sz="2400" dirty="0">
              <a:solidFill>
                <a:srgbClr val="125892"/>
              </a:solidFill>
              <a:cs typeface="Calibri" pitchFamily="34" charset="0"/>
            </a:endParaRPr>
          </a:p>
        </p:txBody>
      </p:sp>
      <p:sp>
        <p:nvSpPr>
          <p:cNvPr id="30" name="TextBox 29"/>
          <p:cNvSpPr txBox="1"/>
          <p:nvPr/>
        </p:nvSpPr>
        <p:spPr>
          <a:xfrm>
            <a:off x="2303840" y="2915389"/>
            <a:ext cx="1997703" cy="523220"/>
          </a:xfrm>
          <a:prstGeom prst="rect">
            <a:avLst/>
          </a:prstGeom>
          <a:noFill/>
        </p:spPr>
        <p:txBody>
          <a:bodyPr wrap="square" rtlCol="0">
            <a:spAutoFit/>
          </a:bodyPr>
          <a:lstStyle/>
          <a:p>
            <a:r>
              <a:rPr lang="en-US" sz="1400" b="1" dirty="0" smtClean="0">
                <a:solidFill>
                  <a:srgbClr val="92D050"/>
                </a:solidFill>
              </a:rPr>
              <a:t>Addison or 100% OSA System</a:t>
            </a:r>
            <a:endParaRPr lang="en-US" sz="1400" b="1" dirty="0">
              <a:solidFill>
                <a:srgbClr val="92D050"/>
              </a:solidFill>
            </a:endParaRPr>
          </a:p>
        </p:txBody>
      </p:sp>
    </p:spTree>
    <p:extLst>
      <p:ext uri="{BB962C8B-B14F-4D97-AF65-F5344CB8AC3E}">
        <p14:creationId xmlns:p14="http://schemas.microsoft.com/office/powerpoint/2010/main" xmlns="" val="1401362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PBF8XQMAk.YRRZ64bgxU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RVyI5ArgUqUJAbMQlj3N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dDURdDmsEOzPxEQ0fX8U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RVyI5ArgUqUJAbMQlj3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dDURdDmsEOzPxEQ0fX8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VyI5ArgUqUJAbMQlj3N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dDURdDmsEOzPxEQ0fX8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T0tODDI6k2bHkKVjpFO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T0tODDI6k2bHkKVjpFO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T0tODDI6k2bHkKVjpFO9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912pbneZ0u1BYi53Nk5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8FBYSPyiUChznWFdBl9Z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912pbneZ0u1BYi53Nk5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912pbneZ0u1BYi53Nk5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nTjfbduAEO2YObNtFyr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Ph2RQcpoEy2fo5jHLRo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PBF8XQMAk.YRRZ64bgx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dDURdDmsEOzPxEQ0fX8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tnAQGuAREikLT45_yww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T0tODDI6k2bHkKVjpFO9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912pbneZ0u1BYi53Nk5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nTjfbduAEO2YObNtFyrX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3646</TotalTime>
  <Words>2758</Words>
  <Application>Microsoft Office PowerPoint</Application>
  <PresentationFormat>Custom</PresentationFormat>
  <Paragraphs>433</Paragraphs>
  <Slides>44</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Office Theme</vt:lpstr>
      <vt:lpstr>think-cell Slide</vt:lpstr>
      <vt:lpstr>Photo Editor Photo</vt:lpstr>
      <vt:lpstr>Bitmap Image</vt:lpstr>
      <vt:lpstr>Slide 1</vt:lpstr>
      <vt:lpstr>Slide 2</vt:lpstr>
      <vt:lpstr>Slide 3</vt:lpstr>
      <vt:lpstr>Background:  The science of humidity control </vt:lpstr>
      <vt:lpstr>A building’s air conditioning load comes from a variety of sources</vt:lpstr>
      <vt:lpstr>Air conditioning loads require both temperature and humidity control </vt:lpstr>
      <vt:lpstr>The fraction of moisture load in HVAC is substantially increasing in building design standards</vt:lpstr>
      <vt:lpstr>Traditional “design” conditions do not reflect the true challenge of moisture control in modern buildings</vt:lpstr>
      <vt:lpstr>ASHRAE best practice design standards call for separate equipment to treat ventilation and/or latent loads</vt:lpstr>
      <vt:lpstr> Best Practice - dry the air before it enters the building   </vt:lpstr>
      <vt:lpstr>Dried outdoor air can provide all the dehumidification capacity the building requires.</vt:lpstr>
      <vt:lpstr>Dew Point Comparison  Reheating to Neutral Air</vt:lpstr>
      <vt:lpstr>100% Outside Air Examples</vt:lpstr>
      <vt:lpstr>100% Outside Air  Summer Design w/Reheat</vt:lpstr>
      <vt:lpstr>Hot Gas Reheat Using Digital Scroll</vt:lpstr>
      <vt:lpstr>100% Outside Air Part Load w/Reheat Plus Sub-cooling</vt:lpstr>
      <vt:lpstr>Hot Gas Reheat Plus Sub-Cooling</vt:lpstr>
      <vt:lpstr>100% Outside Air Winter Design Conditions</vt:lpstr>
      <vt:lpstr>“Refrigeration” Control</vt:lpstr>
      <vt:lpstr>Product Line Overview </vt:lpstr>
      <vt:lpstr> </vt:lpstr>
      <vt:lpstr>PR-Series Packaged Rooftop Unit</vt:lpstr>
      <vt:lpstr>PR-Series</vt:lpstr>
      <vt:lpstr>PR-Series</vt:lpstr>
      <vt:lpstr>Slide 25</vt:lpstr>
      <vt:lpstr>Slide 26</vt:lpstr>
      <vt:lpstr>Access Door Design</vt:lpstr>
      <vt:lpstr>Ease Of Maintenance </vt:lpstr>
      <vt:lpstr>Supply / Exhaust Fan</vt:lpstr>
      <vt:lpstr>Supply / Exhaust Fan</vt:lpstr>
      <vt:lpstr>Supply Fan</vt:lpstr>
      <vt:lpstr>Condenser Fan </vt:lpstr>
      <vt:lpstr>RC-Series Split System Outdoor Condenser</vt:lpstr>
      <vt:lpstr>RCA-RCC-RCH Options</vt:lpstr>
      <vt:lpstr>VC/HC-Series  Split System Indoor Air Handler</vt:lpstr>
      <vt:lpstr>VC/HC Series Air Handlers</vt:lpstr>
      <vt:lpstr>VC/HC-Series  Split System Indoor Air Handler</vt:lpstr>
      <vt:lpstr> VWY, PCA/DCA</vt:lpstr>
      <vt:lpstr>WW-Series Water-to-Water Units</vt:lpstr>
      <vt:lpstr>WW-Series Water-to-Water Units</vt:lpstr>
      <vt:lpstr>ALC Control System</vt:lpstr>
      <vt:lpstr>Special Protective Coatings</vt:lpstr>
      <vt:lpstr>Harsh Environment Coating </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Outside Air and Dehumidification Management</dc:title>
  <dc:creator>Fred Gleeson</dc:creator>
  <cp:lastModifiedBy>Troopnarine</cp:lastModifiedBy>
  <cp:revision>52</cp:revision>
  <dcterms:created xsi:type="dcterms:W3CDTF">2015-07-28T17:08:05Z</dcterms:created>
  <dcterms:modified xsi:type="dcterms:W3CDTF">2016-08-01T17:34:58Z</dcterms:modified>
</cp:coreProperties>
</file>